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3" r:id="rId2"/>
    <p:sldId id="371" r:id="rId3"/>
    <p:sldId id="370" r:id="rId4"/>
    <p:sldId id="407" r:id="rId5"/>
    <p:sldId id="390" r:id="rId6"/>
    <p:sldId id="378" r:id="rId7"/>
    <p:sldId id="403" r:id="rId8"/>
    <p:sldId id="401" r:id="rId9"/>
    <p:sldId id="402" r:id="rId10"/>
    <p:sldId id="406" r:id="rId11"/>
    <p:sldId id="405" r:id="rId12"/>
    <p:sldId id="376" r:id="rId13"/>
    <p:sldId id="394" r:id="rId14"/>
    <p:sldId id="396" r:id="rId15"/>
    <p:sldId id="399" r:id="rId16"/>
    <p:sldId id="382" r:id="rId17"/>
    <p:sldId id="397" r:id="rId18"/>
    <p:sldId id="400" r:id="rId19"/>
    <p:sldId id="398" r:id="rId20"/>
    <p:sldId id="372" r:id="rId2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E40"/>
    <a:srgbClr val="F68E38"/>
    <a:srgbClr val="618DC3"/>
    <a:srgbClr val="C76361"/>
    <a:srgbClr val="73BED3"/>
    <a:srgbClr val="9E1106"/>
    <a:srgbClr val="990033"/>
    <a:srgbClr val="9900FF"/>
    <a:srgbClr val="E1310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9817" autoAdjust="0"/>
  </p:normalViewPr>
  <p:slideViewPr>
    <p:cSldViewPr snapToGrid="0">
      <p:cViewPr varScale="1">
        <p:scale>
          <a:sx n="74" d="100"/>
          <a:sy n="74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0B593-4C4E-433C-90E2-B13914EDFC2B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E8CC67-9571-42F7-9331-8E98C621980E}">
      <dgm:prSet phldrT="[Текст]"/>
      <dgm:spPr/>
      <dgm:t>
        <a:bodyPr/>
        <a:lstStyle/>
        <a:p>
          <a:endParaRPr lang="ru-RU" dirty="0"/>
        </a:p>
      </dgm:t>
    </dgm:pt>
    <dgm:pt modelId="{BF1DB037-1CEA-4352-B6B9-B750581A09A9}" type="parTrans" cxnId="{478B9A6C-81B9-4D32-90B1-8E81BE44684F}">
      <dgm:prSet/>
      <dgm:spPr/>
      <dgm:t>
        <a:bodyPr/>
        <a:lstStyle/>
        <a:p>
          <a:endParaRPr lang="ru-RU"/>
        </a:p>
      </dgm:t>
    </dgm:pt>
    <dgm:pt modelId="{58E94944-629C-4BDD-8B09-203B9015395B}" type="sibTrans" cxnId="{478B9A6C-81B9-4D32-90B1-8E81BE44684F}">
      <dgm:prSet/>
      <dgm:spPr/>
      <dgm:t>
        <a:bodyPr/>
        <a:lstStyle/>
        <a:p>
          <a:endParaRPr lang="ru-RU"/>
        </a:p>
      </dgm:t>
    </dgm:pt>
    <dgm:pt modelId="{8248FF31-27CC-446D-87ED-695F6EF61B8C}">
      <dgm:prSet phldrT="[Текст]" custT="1"/>
      <dgm:spPr>
        <a:gradFill flip="none" rotWithShape="1">
          <a:gsLst>
            <a:gs pos="0">
              <a:schemeClr val="accent4">
                <a:lumMod val="75000"/>
              </a:schemeClr>
            </a:gs>
            <a:gs pos="8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n-GB" sz="1600" dirty="0" err="1" smtClean="0"/>
            <a:t>Развитие</a:t>
          </a:r>
          <a:r>
            <a:rPr lang="en-GB" sz="1600" dirty="0" smtClean="0"/>
            <a:t> </a:t>
          </a:r>
          <a:r>
            <a:rPr lang="en-GB" sz="1600" dirty="0" err="1" smtClean="0"/>
            <a:t>социально-экономического</a:t>
          </a:r>
          <a:r>
            <a:rPr lang="en-GB" sz="1600" dirty="0" smtClean="0"/>
            <a:t> </a:t>
          </a:r>
          <a:r>
            <a:rPr lang="en-GB" sz="1600" dirty="0" err="1" smtClean="0"/>
            <a:t>лидерства</a:t>
          </a:r>
          <a:r>
            <a:rPr lang="en-GB" sz="1600" dirty="0" smtClean="0"/>
            <a:t> </a:t>
          </a:r>
          <a:r>
            <a:rPr lang="en-GB" sz="1600" dirty="0" err="1" smtClean="0"/>
            <a:t>Республики</a:t>
          </a:r>
          <a:r>
            <a:rPr lang="en-GB" sz="1600" dirty="0" smtClean="0"/>
            <a:t> </a:t>
          </a:r>
          <a:r>
            <a:rPr lang="en-GB" sz="1600" dirty="0" err="1" smtClean="0"/>
            <a:t>Татарстан</a:t>
          </a:r>
          <a:r>
            <a:rPr lang="en-GB" sz="1600" dirty="0" smtClean="0"/>
            <a:t> </a:t>
          </a:r>
          <a:br>
            <a:rPr lang="en-GB" sz="1600" dirty="0" smtClean="0"/>
          </a:br>
          <a:r>
            <a:rPr lang="en-GB" sz="1600" dirty="0" smtClean="0"/>
            <a:t>и </a:t>
          </a:r>
          <a:r>
            <a:rPr lang="en-GB" sz="1600" dirty="0" err="1" smtClean="0"/>
            <a:t>повышение</a:t>
          </a:r>
          <a:r>
            <a:rPr lang="en-GB" sz="1600" dirty="0" smtClean="0"/>
            <a:t> </a:t>
          </a:r>
          <a:r>
            <a:rPr lang="en-GB" sz="1600" dirty="0" err="1" smtClean="0"/>
            <a:t>качества</a:t>
          </a:r>
          <a:r>
            <a:rPr lang="en-GB" sz="1600" dirty="0" smtClean="0"/>
            <a:t> </a:t>
          </a:r>
          <a:r>
            <a:rPr lang="en-GB" sz="1600" dirty="0" err="1" smtClean="0"/>
            <a:t>жизни</a:t>
          </a:r>
          <a:r>
            <a:rPr lang="en-GB" sz="1600" dirty="0" smtClean="0"/>
            <a:t> </a:t>
          </a:r>
          <a:r>
            <a:rPr lang="en-GB" sz="1600" dirty="0" err="1" smtClean="0"/>
            <a:t>населения</a:t>
          </a:r>
          <a:r>
            <a:rPr lang="en-GB" sz="1600" dirty="0" smtClean="0"/>
            <a:t> </a:t>
          </a:r>
          <a:r>
            <a:rPr lang="en-GB" sz="1600" dirty="0" err="1" smtClean="0"/>
            <a:t>за</a:t>
          </a:r>
          <a:r>
            <a:rPr lang="en-GB" sz="1600" dirty="0" smtClean="0"/>
            <a:t> </a:t>
          </a:r>
          <a:r>
            <a:rPr lang="en-GB" sz="1600" dirty="0" err="1" smtClean="0"/>
            <a:t>счет</a:t>
          </a:r>
          <a:r>
            <a:rPr lang="en-GB" sz="1600" dirty="0" smtClean="0"/>
            <a:t> </a:t>
          </a:r>
          <a:r>
            <a:rPr lang="en-GB" sz="1600" dirty="0" err="1" smtClean="0"/>
            <a:t>эффективного</a:t>
          </a:r>
          <a:r>
            <a:rPr lang="en-GB" sz="1600" dirty="0" smtClean="0"/>
            <a:t> </a:t>
          </a:r>
          <a:r>
            <a:rPr lang="en-GB" sz="1600" dirty="0" err="1" smtClean="0"/>
            <a:t>внедрения</a:t>
          </a:r>
          <a:r>
            <a:rPr lang="en-GB" sz="1600" dirty="0" smtClean="0"/>
            <a:t> инфокоммуникационных и </a:t>
          </a:r>
          <a:r>
            <a:rPr lang="en-GB" sz="1600" dirty="0" err="1" smtClean="0"/>
            <a:t>инновационных</a:t>
          </a:r>
          <a:r>
            <a:rPr lang="en-GB" sz="1600" dirty="0" smtClean="0"/>
            <a:t> </a:t>
          </a:r>
          <a:r>
            <a:rPr lang="en-GB" sz="1600" dirty="0" err="1" smtClean="0"/>
            <a:t>технологий</a:t>
          </a:r>
          <a:r>
            <a:rPr lang="en-GB" sz="1600" dirty="0" smtClean="0"/>
            <a:t> (</a:t>
          </a:r>
          <a:r>
            <a:rPr lang="en-GB" sz="1600" dirty="0" err="1" smtClean="0"/>
            <a:t>i</a:t>
          </a:r>
          <a:r>
            <a:rPr lang="en-GB" sz="1600" dirty="0" smtClean="0"/>
            <a:t>-Leadership)</a:t>
          </a:r>
          <a:r>
            <a:rPr lang="en-US" sz="1600" dirty="0" smtClean="0">
              <a:effectLst/>
              <a:latin typeface="+mn-lt"/>
              <a:cs typeface="Aharoni" pitchFamily="2" charset="-79"/>
            </a:rPr>
            <a:t> </a:t>
          </a:r>
          <a:endParaRPr lang="ru-RU" sz="1600" dirty="0">
            <a:latin typeface="+mn-lt"/>
          </a:endParaRPr>
        </a:p>
      </dgm:t>
    </dgm:pt>
    <dgm:pt modelId="{62C033DA-750E-4A40-8060-8AAB9BC40378}" type="parTrans" cxnId="{8C230B5A-E7C6-4FAA-9F4E-937522A57832}">
      <dgm:prSet/>
      <dgm:spPr/>
      <dgm:t>
        <a:bodyPr/>
        <a:lstStyle/>
        <a:p>
          <a:endParaRPr lang="ru-RU"/>
        </a:p>
      </dgm:t>
    </dgm:pt>
    <dgm:pt modelId="{3F9777DE-8FC0-4AC9-8226-515554911EEB}" type="sibTrans" cxnId="{8C230B5A-E7C6-4FAA-9F4E-937522A57832}">
      <dgm:prSet/>
      <dgm:spPr/>
      <dgm:t>
        <a:bodyPr/>
        <a:lstStyle/>
        <a:p>
          <a:endParaRPr lang="ru-RU"/>
        </a:p>
      </dgm:t>
    </dgm:pt>
    <dgm:pt modelId="{A23CCA10-6DD2-496D-9087-2DDB0B37BCDB}">
      <dgm:prSet phldrT="[Текст]" custT="1"/>
      <dgm:spPr>
        <a:gradFill rotWithShape="0">
          <a:gsLst>
            <a:gs pos="0">
              <a:srgbClr val="C13835"/>
            </a:gs>
            <a:gs pos="80000">
              <a:srgbClr val="D35C59"/>
            </a:gs>
            <a:gs pos="100000">
              <a:srgbClr val="D96865"/>
            </a:gs>
          </a:gsLst>
        </a:gradFill>
      </dgm:spPr>
      <dgm:t>
        <a:bodyPr/>
        <a:lstStyle/>
        <a:p>
          <a:r>
            <a:rPr lang="ru-RU" sz="1800" b="0" i="0" spc="300" dirty="0" smtClean="0">
              <a:effectLst/>
              <a:latin typeface="+mn-lt"/>
            </a:rPr>
            <a:t>Эффективное</a:t>
          </a:r>
          <a:endParaRPr lang="ru-RU" sz="1800" b="0" i="0" spc="300" dirty="0">
            <a:effectLst/>
            <a:latin typeface="+mn-lt"/>
          </a:endParaRPr>
        </a:p>
      </dgm:t>
    </dgm:pt>
    <dgm:pt modelId="{C3EA5CAD-348A-4E1A-A155-A6B3419DD1D3}" type="sibTrans" cxnId="{F1FC0957-CAB7-48F3-BFC6-E174E503DCBF}">
      <dgm:prSet/>
      <dgm:spPr/>
      <dgm:t>
        <a:bodyPr/>
        <a:lstStyle/>
        <a:p>
          <a:endParaRPr lang="ru-RU"/>
        </a:p>
      </dgm:t>
    </dgm:pt>
    <dgm:pt modelId="{4C487748-5E32-497B-9986-0D4424F5C579}" type="parTrans" cxnId="{F1FC0957-CAB7-48F3-BFC6-E174E503DCBF}">
      <dgm:prSet/>
      <dgm:spPr/>
      <dgm:t>
        <a:bodyPr/>
        <a:lstStyle/>
        <a:p>
          <a:endParaRPr lang="ru-RU"/>
        </a:p>
      </dgm:t>
    </dgm:pt>
    <dgm:pt modelId="{AF2FFF31-C967-4E02-9F15-BC20463354E5}">
      <dgm:prSet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DA88F936-2D34-4177-BA95-48AEF5313738}" type="parTrans" cxnId="{53ED609A-74FA-4BE8-9248-992A81C871E5}">
      <dgm:prSet/>
      <dgm:spPr/>
      <dgm:t>
        <a:bodyPr/>
        <a:lstStyle/>
        <a:p>
          <a:endParaRPr lang="ru-RU"/>
        </a:p>
      </dgm:t>
    </dgm:pt>
    <dgm:pt modelId="{A0F3442C-6B13-4614-BA37-0397F838E82E}" type="sibTrans" cxnId="{53ED609A-74FA-4BE8-9248-992A81C871E5}">
      <dgm:prSet/>
      <dgm:spPr/>
      <dgm:t>
        <a:bodyPr/>
        <a:lstStyle/>
        <a:p>
          <a:endParaRPr lang="ru-RU"/>
        </a:p>
      </dgm:t>
    </dgm:pt>
    <dgm:pt modelId="{690D2EE0-C3E4-42B9-B67F-EC01564AC1D7}" type="pres">
      <dgm:prSet presAssocID="{F6B0B593-4C4E-433C-90E2-B13914EDFC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975B3-028C-4E82-AE73-448547ED86A7}" type="pres">
      <dgm:prSet presAssocID="{A23CCA10-6DD2-496D-9087-2DDB0B37BCDB}" presName="boxAndChildren" presStyleCnt="0"/>
      <dgm:spPr/>
    </dgm:pt>
    <dgm:pt modelId="{C75891CD-7809-47E9-A64A-AC315FB080F7}" type="pres">
      <dgm:prSet presAssocID="{A23CCA10-6DD2-496D-9087-2DDB0B37BCDB}" presName="parentTextBox" presStyleLbl="node1" presStyleIdx="0" presStyleCnt="3"/>
      <dgm:spPr/>
      <dgm:t>
        <a:bodyPr/>
        <a:lstStyle/>
        <a:p>
          <a:endParaRPr lang="ru-RU"/>
        </a:p>
      </dgm:t>
    </dgm:pt>
    <dgm:pt modelId="{0229E678-6AAA-4C63-B792-A35DA1B52384}" type="pres">
      <dgm:prSet presAssocID="{A23CCA10-6DD2-496D-9087-2DDB0B37BCDB}" presName="entireBox" presStyleLbl="node1" presStyleIdx="0" presStyleCnt="3" custScaleY="10891" custLinFactNeighborX="1851" custLinFactNeighborY="-58"/>
      <dgm:spPr/>
      <dgm:t>
        <a:bodyPr/>
        <a:lstStyle/>
        <a:p>
          <a:endParaRPr lang="ru-RU"/>
        </a:p>
      </dgm:t>
    </dgm:pt>
    <dgm:pt modelId="{0A641B8F-7CC3-48B1-B9E1-85BD06DD1F99}" type="pres">
      <dgm:prSet presAssocID="{A23CCA10-6DD2-496D-9087-2DDB0B37BCDB}" presName="descendantBox" presStyleCnt="0"/>
      <dgm:spPr/>
    </dgm:pt>
    <dgm:pt modelId="{6A17E9BB-E037-4789-84E3-C92FFBFF2CD4}" type="pres">
      <dgm:prSet presAssocID="{AF2FFF31-C967-4E02-9F15-BC20463354E5}" presName="childTextBox" presStyleLbl="fgAccFollowNode1" presStyleIdx="0" presStyleCnt="1" custFlipVert="1" custScaleY="1741" custLinFactNeighborX="1851" custLinFactNeighborY="2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638E8-DE2C-46A0-AD98-0B416B48C66F}" type="pres">
      <dgm:prSet presAssocID="{3F9777DE-8FC0-4AC9-8226-515554911EEB}" presName="sp" presStyleCnt="0"/>
      <dgm:spPr/>
    </dgm:pt>
    <dgm:pt modelId="{EDA5A82D-95AC-43FC-A39E-9EC0123956C4}" type="pres">
      <dgm:prSet presAssocID="{8248FF31-27CC-446D-87ED-695F6EF61B8C}" presName="arrowAndChildren" presStyleCnt="0"/>
      <dgm:spPr/>
    </dgm:pt>
    <dgm:pt modelId="{CDF9A064-412A-46C1-B22B-B90AC2B34B50}" type="pres">
      <dgm:prSet presAssocID="{8248FF31-27CC-446D-87ED-695F6EF61B8C}" presName="parentTextArrow" presStyleLbl="node1" presStyleIdx="1" presStyleCnt="3" custScaleY="14935"/>
      <dgm:spPr/>
      <dgm:t>
        <a:bodyPr/>
        <a:lstStyle/>
        <a:p>
          <a:endParaRPr lang="ru-RU"/>
        </a:p>
      </dgm:t>
    </dgm:pt>
    <dgm:pt modelId="{1B458D57-E133-4C04-894A-977F965E9178}" type="pres">
      <dgm:prSet presAssocID="{58E94944-629C-4BDD-8B09-203B9015395B}" presName="sp" presStyleCnt="0"/>
      <dgm:spPr/>
    </dgm:pt>
    <dgm:pt modelId="{1C3CE47A-8CA2-4956-91CA-AE0ADD208279}" type="pres">
      <dgm:prSet presAssocID="{6CE8CC67-9571-42F7-9331-8E98C621980E}" presName="arrowAndChildren" presStyleCnt="0"/>
      <dgm:spPr/>
    </dgm:pt>
    <dgm:pt modelId="{FEE5D6EC-545B-448B-8578-A0BDBC2588A6}" type="pres">
      <dgm:prSet presAssocID="{6CE8CC67-9571-42F7-9331-8E98C621980E}" presName="parentTextArrow" presStyleLbl="node1" presStyleIdx="2" presStyleCnt="3" custScaleY="17235"/>
      <dgm:spPr/>
      <dgm:t>
        <a:bodyPr/>
        <a:lstStyle/>
        <a:p>
          <a:endParaRPr lang="ru-RU"/>
        </a:p>
      </dgm:t>
    </dgm:pt>
  </dgm:ptLst>
  <dgm:cxnLst>
    <dgm:cxn modelId="{4D3C6476-5748-4C5F-A471-8C0D5CEF825E}" type="presOf" srcId="{AF2FFF31-C967-4E02-9F15-BC20463354E5}" destId="{6A17E9BB-E037-4789-84E3-C92FFBFF2CD4}" srcOrd="0" destOrd="0" presId="urn:microsoft.com/office/officeart/2005/8/layout/process4"/>
    <dgm:cxn modelId="{584DF4D1-9029-40D7-93DE-9837D1110A06}" type="presOf" srcId="{6CE8CC67-9571-42F7-9331-8E98C621980E}" destId="{FEE5D6EC-545B-448B-8578-A0BDBC2588A6}" srcOrd="0" destOrd="0" presId="urn:microsoft.com/office/officeart/2005/8/layout/process4"/>
    <dgm:cxn modelId="{3E57789E-AB83-4518-B3F4-DBED8141BE36}" type="presOf" srcId="{F6B0B593-4C4E-433C-90E2-B13914EDFC2B}" destId="{690D2EE0-C3E4-42B9-B67F-EC01564AC1D7}" srcOrd="0" destOrd="0" presId="urn:microsoft.com/office/officeart/2005/8/layout/process4"/>
    <dgm:cxn modelId="{8C230B5A-E7C6-4FAA-9F4E-937522A57832}" srcId="{F6B0B593-4C4E-433C-90E2-B13914EDFC2B}" destId="{8248FF31-27CC-446D-87ED-695F6EF61B8C}" srcOrd="1" destOrd="0" parTransId="{62C033DA-750E-4A40-8060-8AAB9BC40378}" sibTransId="{3F9777DE-8FC0-4AC9-8226-515554911EEB}"/>
    <dgm:cxn modelId="{53ED609A-74FA-4BE8-9248-992A81C871E5}" srcId="{A23CCA10-6DD2-496D-9087-2DDB0B37BCDB}" destId="{AF2FFF31-C967-4E02-9F15-BC20463354E5}" srcOrd="0" destOrd="0" parTransId="{DA88F936-2D34-4177-BA95-48AEF5313738}" sibTransId="{A0F3442C-6B13-4614-BA37-0397F838E82E}"/>
    <dgm:cxn modelId="{F1FC0957-CAB7-48F3-BFC6-E174E503DCBF}" srcId="{F6B0B593-4C4E-433C-90E2-B13914EDFC2B}" destId="{A23CCA10-6DD2-496D-9087-2DDB0B37BCDB}" srcOrd="2" destOrd="0" parTransId="{4C487748-5E32-497B-9986-0D4424F5C579}" sibTransId="{C3EA5CAD-348A-4E1A-A155-A6B3419DD1D3}"/>
    <dgm:cxn modelId="{478B9A6C-81B9-4D32-90B1-8E81BE44684F}" srcId="{F6B0B593-4C4E-433C-90E2-B13914EDFC2B}" destId="{6CE8CC67-9571-42F7-9331-8E98C621980E}" srcOrd="0" destOrd="0" parTransId="{BF1DB037-1CEA-4352-B6B9-B750581A09A9}" sibTransId="{58E94944-629C-4BDD-8B09-203B9015395B}"/>
    <dgm:cxn modelId="{6206B5AF-6CF9-4A28-9D97-B7F18FE091CD}" type="presOf" srcId="{A23CCA10-6DD2-496D-9087-2DDB0B37BCDB}" destId="{C75891CD-7809-47E9-A64A-AC315FB080F7}" srcOrd="0" destOrd="0" presId="urn:microsoft.com/office/officeart/2005/8/layout/process4"/>
    <dgm:cxn modelId="{90B44B26-32AF-4D18-9DA9-A0EDFC6B00DA}" type="presOf" srcId="{8248FF31-27CC-446D-87ED-695F6EF61B8C}" destId="{CDF9A064-412A-46C1-B22B-B90AC2B34B50}" srcOrd="0" destOrd="0" presId="urn:microsoft.com/office/officeart/2005/8/layout/process4"/>
    <dgm:cxn modelId="{E1C809AA-E364-490E-86DD-9E44F159AEBD}" type="presOf" srcId="{A23CCA10-6DD2-496D-9087-2DDB0B37BCDB}" destId="{0229E678-6AAA-4C63-B792-A35DA1B52384}" srcOrd="1" destOrd="0" presId="urn:microsoft.com/office/officeart/2005/8/layout/process4"/>
    <dgm:cxn modelId="{92AC54A2-61CA-49C6-A77A-976A49B25189}" type="presParOf" srcId="{690D2EE0-C3E4-42B9-B67F-EC01564AC1D7}" destId="{898975B3-028C-4E82-AE73-448547ED86A7}" srcOrd="0" destOrd="0" presId="urn:microsoft.com/office/officeart/2005/8/layout/process4"/>
    <dgm:cxn modelId="{1EDB815D-104A-4FCC-9AC3-930F7B253586}" type="presParOf" srcId="{898975B3-028C-4E82-AE73-448547ED86A7}" destId="{C75891CD-7809-47E9-A64A-AC315FB080F7}" srcOrd="0" destOrd="0" presId="urn:microsoft.com/office/officeart/2005/8/layout/process4"/>
    <dgm:cxn modelId="{3F2175C7-B540-4AAE-B975-73DADE5F50E2}" type="presParOf" srcId="{898975B3-028C-4E82-AE73-448547ED86A7}" destId="{0229E678-6AAA-4C63-B792-A35DA1B52384}" srcOrd="1" destOrd="0" presId="urn:microsoft.com/office/officeart/2005/8/layout/process4"/>
    <dgm:cxn modelId="{CEF01E49-8F07-413D-BE94-FC04FACD88CE}" type="presParOf" srcId="{898975B3-028C-4E82-AE73-448547ED86A7}" destId="{0A641B8F-7CC3-48B1-B9E1-85BD06DD1F99}" srcOrd="2" destOrd="0" presId="urn:microsoft.com/office/officeart/2005/8/layout/process4"/>
    <dgm:cxn modelId="{F38261E4-2136-46D8-99F8-CBB8F2F0A888}" type="presParOf" srcId="{0A641B8F-7CC3-48B1-B9E1-85BD06DD1F99}" destId="{6A17E9BB-E037-4789-84E3-C92FFBFF2CD4}" srcOrd="0" destOrd="0" presId="urn:microsoft.com/office/officeart/2005/8/layout/process4"/>
    <dgm:cxn modelId="{FDF59076-9C73-4253-AA9E-6B37BC09747F}" type="presParOf" srcId="{690D2EE0-C3E4-42B9-B67F-EC01564AC1D7}" destId="{97F638E8-DE2C-46A0-AD98-0B416B48C66F}" srcOrd="1" destOrd="0" presId="urn:microsoft.com/office/officeart/2005/8/layout/process4"/>
    <dgm:cxn modelId="{1A874FE3-6297-41E7-8702-B0056C3B9C84}" type="presParOf" srcId="{690D2EE0-C3E4-42B9-B67F-EC01564AC1D7}" destId="{EDA5A82D-95AC-43FC-A39E-9EC0123956C4}" srcOrd="2" destOrd="0" presId="urn:microsoft.com/office/officeart/2005/8/layout/process4"/>
    <dgm:cxn modelId="{45E0CE15-F32B-440F-8C2F-22265DC4E241}" type="presParOf" srcId="{EDA5A82D-95AC-43FC-A39E-9EC0123956C4}" destId="{CDF9A064-412A-46C1-B22B-B90AC2B34B50}" srcOrd="0" destOrd="0" presId="urn:microsoft.com/office/officeart/2005/8/layout/process4"/>
    <dgm:cxn modelId="{58705D58-B15A-44C0-B52D-C6524942EE82}" type="presParOf" srcId="{690D2EE0-C3E4-42B9-B67F-EC01564AC1D7}" destId="{1B458D57-E133-4C04-894A-977F965E9178}" srcOrd="3" destOrd="0" presId="urn:microsoft.com/office/officeart/2005/8/layout/process4"/>
    <dgm:cxn modelId="{FC7E10EC-C948-44A2-BEEB-BBA37F5F6770}" type="presParOf" srcId="{690D2EE0-C3E4-42B9-B67F-EC01564AC1D7}" destId="{1C3CE47A-8CA2-4956-91CA-AE0ADD208279}" srcOrd="4" destOrd="0" presId="urn:microsoft.com/office/officeart/2005/8/layout/process4"/>
    <dgm:cxn modelId="{9360248C-8A6D-4648-A135-319286D3B486}" type="presParOf" srcId="{1C3CE47A-8CA2-4956-91CA-AE0ADD208279}" destId="{FEE5D6EC-545B-448B-8578-A0BDBC2588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31154-8A48-490F-A96D-C132E7237262}" type="doc">
      <dgm:prSet loTypeId="urn:microsoft.com/office/officeart/2005/8/layout/hProcess7" loCatId="list" qsTypeId="urn:microsoft.com/office/officeart/2005/8/quickstyle/3d2" qsCatId="3D" csTypeId="urn:microsoft.com/office/officeart/2005/8/colors/accent3_1" csCatId="accent3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96728AAB-3D70-453E-A348-24AEDDA66D13}">
      <dgm:prSet phldrT="[Текст]" custT="1"/>
      <dgm:spPr>
        <a:sp3d extrusionH="6350"/>
      </dgm:spPr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endParaRPr lang="ru-RU" sz="2800" b="1" dirty="0">
            <a:solidFill>
              <a:schemeClr val="accent3">
                <a:lumMod val="75000"/>
              </a:schemeClr>
            </a:solidFill>
          </a:endParaRPr>
        </a:p>
      </dgm:t>
    </dgm:pt>
    <dgm:pt modelId="{DF559105-6D5A-4A53-A162-8E73F578D0C5}" type="parTrans" cxnId="{C7D22C8D-9961-46B5-8586-2181EC8D30A5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303B906F-DE50-4182-9084-09F696024031}" type="sibTrans" cxnId="{C7D22C8D-9961-46B5-8586-2181EC8D30A5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6442A91B-F92E-425D-8798-490F9453F4C0}">
      <dgm:prSet phldrT="[Текст]" custT="1"/>
      <dgm:spPr>
        <a:sp3d extrusionH="6350"/>
      </dgm:spPr>
      <dgm:t>
        <a:bodyPr/>
        <a:lstStyle/>
        <a:p>
          <a:pPr algn="ctr"/>
          <a:r>
            <a:rPr lang="ru-RU" sz="2800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endParaRPr lang="ru-RU" sz="2800" b="1" dirty="0">
            <a:solidFill>
              <a:schemeClr val="accent3">
                <a:lumMod val="75000"/>
              </a:schemeClr>
            </a:solidFill>
          </a:endParaRPr>
        </a:p>
      </dgm:t>
    </dgm:pt>
    <dgm:pt modelId="{C18078BB-70CA-4C71-AA0F-85B023576DFC}" type="parTrans" cxnId="{5E29D7BF-4568-4C53-847E-A87491D8B071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FF2D97E3-9E0A-4A9F-B9CB-CD697E7E42C9}" type="sibTrans" cxnId="{5E29D7BF-4568-4C53-847E-A87491D8B071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CA6E626B-C185-43D0-B074-48CB6A370911}">
      <dgm:prSet phldrT="[Текст]" custT="1"/>
      <dgm:spPr>
        <a:sp3d extrusionH="6350"/>
      </dgm:spPr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endParaRPr lang="ru-RU" sz="2800" b="1" dirty="0">
            <a:solidFill>
              <a:schemeClr val="accent3">
                <a:lumMod val="75000"/>
              </a:schemeClr>
            </a:solidFill>
          </a:endParaRPr>
        </a:p>
      </dgm:t>
    </dgm:pt>
    <dgm:pt modelId="{CE3CDC60-8959-462B-96C0-4F33FD306319}" type="parTrans" cxnId="{5AD966AB-83FB-4AB0-99DF-A98A6951847D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CB41971C-BC41-406B-83F6-01C33234D0CC}" type="sibTrans" cxnId="{5AD966AB-83FB-4AB0-99DF-A98A6951847D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152699E1-9A29-4F77-9210-960B9AD48036}">
      <dgm:prSet phldrT="[Текст]" custT="1"/>
      <dgm:spPr>
        <a:sp3d extrusionH="6350"/>
      </dgm:spPr>
      <dgm:t>
        <a:bodyPr/>
        <a:lstStyle/>
        <a:p>
          <a:r>
            <a:rPr lang="ru-RU" sz="1600" b="1" dirty="0" smtClean="0">
              <a:solidFill>
                <a:schemeClr val="accent3">
                  <a:lumMod val="75000"/>
                </a:schemeClr>
              </a:solidFill>
            </a:rPr>
            <a:t>       Население</a:t>
          </a:r>
          <a:endParaRPr lang="ru-RU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7C495C45-D1B2-4C64-B3A5-CFA706956039}" type="sibTrans" cxnId="{6EC0AC9D-5AAC-4B13-B07B-42B05FDF20A1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44E1A4B8-B078-463B-BBCE-A7D2755E64EE}" type="parTrans" cxnId="{6EC0AC9D-5AAC-4B13-B07B-42B05FDF20A1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0462E620-E25C-4187-9069-6E557C5321FF}">
      <dgm:prSet phldrT="[Текст]" custT="1"/>
      <dgm:spPr>
        <a:sp3d extrusionH="6350"/>
      </dgm:spPr>
      <dgm:t>
        <a:bodyPr/>
        <a:lstStyle/>
        <a:p>
          <a:r>
            <a:rPr lang="ru-RU" sz="1600" b="1" dirty="0" smtClean="0">
              <a:solidFill>
                <a:schemeClr val="accent3">
                  <a:lumMod val="75000"/>
                </a:schemeClr>
              </a:solidFill>
            </a:rPr>
            <a:t>         Бизнес   </a:t>
          </a:r>
          <a:endParaRPr lang="ru-RU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ED5842E7-3034-499D-A567-C00DBD152DFE}" type="sibTrans" cxnId="{ACEF267A-E657-407B-9D72-BBA2D24DCC81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2806BE95-8B0C-4B8A-B308-1D33DFCDE518}" type="parTrans" cxnId="{ACEF267A-E657-407B-9D72-BBA2D24DCC81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9916A508-35D8-4675-9019-D749A01E111E}">
      <dgm:prSet phldrT="[Текст]" custT="1"/>
      <dgm:spPr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accent3">
                  <a:lumMod val="75000"/>
                </a:schemeClr>
              </a:solidFill>
            </a:rPr>
            <a:t>     Государство</a:t>
          </a:r>
          <a:endParaRPr lang="ru-RU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E5202E12-84AC-4F2B-A847-89943D3561B3}" type="sibTrans" cxnId="{E6CB98CA-7950-466C-8378-8BC9A0256059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1C7F1289-13DF-4DBC-8B67-B2B8E05FDD29}" type="parTrans" cxnId="{E6CB98CA-7950-466C-8378-8BC9A0256059}">
      <dgm:prSet/>
      <dgm:spPr/>
      <dgm:t>
        <a:bodyPr/>
        <a:lstStyle/>
        <a:p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75AFEE2E-AEA1-4197-BE36-8B92D359E3CE}" type="pres">
      <dgm:prSet presAssocID="{1B731154-8A48-490F-A96D-C132E7237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6340CA-AA23-4D99-A899-700A6F6B4F95}" type="pres">
      <dgm:prSet presAssocID="{96728AAB-3D70-453E-A348-24AEDDA66D13}" presName="compositeNode" presStyleCnt="0">
        <dgm:presLayoutVars>
          <dgm:bulletEnabled val="1"/>
        </dgm:presLayoutVars>
      </dgm:prSet>
      <dgm:spPr>
        <a:sp3d extrusionH="6350">
          <a:bevelT/>
        </a:sp3d>
      </dgm:spPr>
    </dgm:pt>
    <dgm:pt modelId="{02715290-4F30-4925-82FD-DE66CD0A857B}" type="pres">
      <dgm:prSet presAssocID="{96728AAB-3D70-453E-A348-24AEDDA66D13}" presName="bgRect" presStyleLbl="node1" presStyleIdx="0" presStyleCnt="3"/>
      <dgm:spPr/>
      <dgm:t>
        <a:bodyPr/>
        <a:lstStyle/>
        <a:p>
          <a:endParaRPr lang="ru-RU"/>
        </a:p>
      </dgm:t>
    </dgm:pt>
    <dgm:pt modelId="{D531FD99-8CC4-414F-A37D-E50F8A69110E}" type="pres">
      <dgm:prSet presAssocID="{96728AAB-3D70-453E-A348-24AEDDA66D1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CA5CD-CFB9-467C-A57E-F072C0A2D49F}" type="pres">
      <dgm:prSet presAssocID="{96728AAB-3D70-453E-A348-24AEDDA66D1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5DDD-4F99-4B6C-8846-CBEB9AED7205}" type="pres">
      <dgm:prSet presAssocID="{303B906F-DE50-4182-9084-09F696024031}" presName="hSp" presStyleCnt="0"/>
      <dgm:spPr>
        <a:sp3d extrusionH="6350">
          <a:bevelT/>
        </a:sp3d>
      </dgm:spPr>
    </dgm:pt>
    <dgm:pt modelId="{09EBE8F1-9262-493F-9E56-E658FF0FF7B3}" type="pres">
      <dgm:prSet presAssocID="{303B906F-DE50-4182-9084-09F696024031}" presName="vProcSp" presStyleCnt="0"/>
      <dgm:spPr>
        <a:sp3d extrusionH="6350">
          <a:bevelT/>
        </a:sp3d>
      </dgm:spPr>
    </dgm:pt>
    <dgm:pt modelId="{5EB7795D-80D2-4EFB-9516-044A0FDF3576}" type="pres">
      <dgm:prSet presAssocID="{303B906F-DE50-4182-9084-09F696024031}" presName="vSp1" presStyleCnt="0"/>
      <dgm:spPr>
        <a:sp3d extrusionH="6350">
          <a:bevelT/>
        </a:sp3d>
      </dgm:spPr>
    </dgm:pt>
    <dgm:pt modelId="{8C2C4091-5FD5-4AFF-A77D-856A3F945A23}" type="pres">
      <dgm:prSet presAssocID="{303B906F-DE50-4182-9084-09F696024031}" presName="simulatedConn" presStyleLbl="solidFgAcc1" presStyleIdx="0" presStyleCnt="2"/>
      <dgm:spPr>
        <a:noFill/>
        <a:ln>
          <a:noFill/>
        </a:ln>
        <a:sp3d z="152400" extrusionH="6350" prstMaterial="dkEdge">
          <a:bevelT w="120800" h="19050"/>
          <a:contourClr>
            <a:schemeClr val="bg1"/>
          </a:contourClr>
        </a:sp3d>
      </dgm:spPr>
    </dgm:pt>
    <dgm:pt modelId="{15A748AE-1E01-485F-AA00-09A18AEC3131}" type="pres">
      <dgm:prSet presAssocID="{303B906F-DE50-4182-9084-09F696024031}" presName="vSp2" presStyleCnt="0"/>
      <dgm:spPr>
        <a:sp3d extrusionH="6350">
          <a:bevelT/>
        </a:sp3d>
      </dgm:spPr>
    </dgm:pt>
    <dgm:pt modelId="{D88E97E9-76B1-4429-84CD-AB114088C590}" type="pres">
      <dgm:prSet presAssocID="{303B906F-DE50-4182-9084-09F696024031}" presName="sibTrans" presStyleCnt="0"/>
      <dgm:spPr>
        <a:sp3d extrusionH="6350">
          <a:bevelT/>
        </a:sp3d>
      </dgm:spPr>
    </dgm:pt>
    <dgm:pt modelId="{65BBF261-191B-4D91-A549-182B3FC346D5}" type="pres">
      <dgm:prSet presAssocID="{6442A91B-F92E-425D-8798-490F9453F4C0}" presName="compositeNode" presStyleCnt="0">
        <dgm:presLayoutVars>
          <dgm:bulletEnabled val="1"/>
        </dgm:presLayoutVars>
      </dgm:prSet>
      <dgm:spPr>
        <a:sp3d extrusionH="6350">
          <a:bevelT/>
        </a:sp3d>
      </dgm:spPr>
    </dgm:pt>
    <dgm:pt modelId="{9D9C479E-E467-4335-A622-47200D70D409}" type="pres">
      <dgm:prSet presAssocID="{6442A91B-F92E-425D-8798-490F9453F4C0}" presName="bgRect" presStyleLbl="node1" presStyleIdx="1" presStyleCnt="3" custLinFactNeighborX="-3087"/>
      <dgm:spPr/>
      <dgm:t>
        <a:bodyPr/>
        <a:lstStyle/>
        <a:p>
          <a:endParaRPr lang="ru-RU"/>
        </a:p>
      </dgm:t>
    </dgm:pt>
    <dgm:pt modelId="{29D32B5D-7EED-43F6-9BF0-2EB3DA8CFB44}" type="pres">
      <dgm:prSet presAssocID="{6442A91B-F92E-425D-8798-490F9453F4C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EC100-3E0B-4D3E-A03F-72890FAA0FF1}" type="pres">
      <dgm:prSet presAssocID="{6442A91B-F92E-425D-8798-490F9453F4C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53603-DD06-417E-B2E4-E42BFE1EF0D2}" type="pres">
      <dgm:prSet presAssocID="{FF2D97E3-9E0A-4A9F-B9CB-CD697E7E42C9}" presName="hSp" presStyleCnt="0"/>
      <dgm:spPr>
        <a:sp3d extrusionH="6350">
          <a:bevelT/>
        </a:sp3d>
      </dgm:spPr>
    </dgm:pt>
    <dgm:pt modelId="{C22EFD6F-BC17-4421-955F-67334DC441FD}" type="pres">
      <dgm:prSet presAssocID="{FF2D97E3-9E0A-4A9F-B9CB-CD697E7E42C9}" presName="vProcSp" presStyleCnt="0"/>
      <dgm:spPr>
        <a:sp3d extrusionH="6350">
          <a:bevelT/>
        </a:sp3d>
      </dgm:spPr>
    </dgm:pt>
    <dgm:pt modelId="{8B91E13C-0263-4797-BF4A-3BC12D490606}" type="pres">
      <dgm:prSet presAssocID="{FF2D97E3-9E0A-4A9F-B9CB-CD697E7E42C9}" presName="vSp1" presStyleCnt="0"/>
      <dgm:spPr>
        <a:sp3d extrusionH="6350">
          <a:bevelT/>
        </a:sp3d>
      </dgm:spPr>
    </dgm:pt>
    <dgm:pt modelId="{5B551552-FBC6-4D99-B5C8-8CE1B39F85A0}" type="pres">
      <dgm:prSet presAssocID="{FF2D97E3-9E0A-4A9F-B9CB-CD697E7E42C9}" presName="simulatedConn" presStyleLbl="solidFgAcc1" presStyleIdx="1" presStyleCnt="2" custFlipVert="1" custFlipHor="0" custScaleY="2000000" custLinFactY="65061" custLinFactNeighborX="-32606" custLinFactNeighborY="100000"/>
      <dgm:spPr>
        <a:prstGeom prst="diamond">
          <a:avLst/>
        </a:prstGeom>
        <a:noFill/>
        <a:ln>
          <a:noFill/>
        </a:ln>
        <a:sp3d z="152400" extrusionH="6350" prstMaterial="dkEdge">
          <a:bevelT w="120800" h="19050"/>
          <a:contourClr>
            <a:schemeClr val="bg1"/>
          </a:contourClr>
        </a:sp3d>
      </dgm:spPr>
    </dgm:pt>
    <dgm:pt modelId="{053D77AE-92E6-4752-B464-8B3407969B43}" type="pres">
      <dgm:prSet presAssocID="{FF2D97E3-9E0A-4A9F-B9CB-CD697E7E42C9}" presName="vSp2" presStyleCnt="0"/>
      <dgm:spPr>
        <a:sp3d extrusionH="6350">
          <a:bevelT/>
        </a:sp3d>
      </dgm:spPr>
    </dgm:pt>
    <dgm:pt modelId="{8B9B2351-10ED-41B8-A393-596768CF36B9}" type="pres">
      <dgm:prSet presAssocID="{FF2D97E3-9E0A-4A9F-B9CB-CD697E7E42C9}" presName="sibTrans" presStyleCnt="0"/>
      <dgm:spPr>
        <a:sp3d extrusionH="6350">
          <a:bevelT/>
        </a:sp3d>
      </dgm:spPr>
    </dgm:pt>
    <dgm:pt modelId="{AF372A8F-2B89-4F24-8F98-FB244E9EFE62}" type="pres">
      <dgm:prSet presAssocID="{CA6E626B-C185-43D0-B074-48CB6A370911}" presName="compositeNode" presStyleCnt="0">
        <dgm:presLayoutVars>
          <dgm:bulletEnabled val="1"/>
        </dgm:presLayoutVars>
      </dgm:prSet>
      <dgm:spPr>
        <a:sp3d extrusionH="6350">
          <a:bevelT/>
        </a:sp3d>
      </dgm:spPr>
    </dgm:pt>
    <dgm:pt modelId="{61AA128E-C6F1-419E-84BB-5229966746D9}" type="pres">
      <dgm:prSet presAssocID="{CA6E626B-C185-43D0-B074-48CB6A370911}" presName="bgRect" presStyleLbl="node1" presStyleIdx="2" presStyleCnt="3" custLinFactNeighborX="-5585"/>
      <dgm:spPr/>
      <dgm:t>
        <a:bodyPr/>
        <a:lstStyle/>
        <a:p>
          <a:endParaRPr lang="ru-RU"/>
        </a:p>
      </dgm:t>
    </dgm:pt>
    <dgm:pt modelId="{11A6C79C-F00F-45B6-8A0E-8301C6507B22}" type="pres">
      <dgm:prSet presAssocID="{CA6E626B-C185-43D0-B074-48CB6A37091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A509B-3D6C-4BD2-91F3-2D76DE65297D}" type="pres">
      <dgm:prSet presAssocID="{CA6E626B-C185-43D0-B074-48CB6A37091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0AC9D-5AAC-4B13-B07B-42B05FDF20A1}" srcId="{CA6E626B-C185-43D0-B074-48CB6A370911}" destId="{152699E1-9A29-4F77-9210-960B9AD48036}" srcOrd="0" destOrd="0" parTransId="{44E1A4B8-B078-463B-BBCE-A7D2755E64EE}" sibTransId="{7C495C45-D1B2-4C64-B3A5-CFA706956039}"/>
    <dgm:cxn modelId="{C7D22C8D-9961-46B5-8586-2181EC8D30A5}" srcId="{1B731154-8A48-490F-A96D-C132E7237262}" destId="{96728AAB-3D70-453E-A348-24AEDDA66D13}" srcOrd="0" destOrd="0" parTransId="{DF559105-6D5A-4A53-A162-8E73F578D0C5}" sibTransId="{303B906F-DE50-4182-9084-09F696024031}"/>
    <dgm:cxn modelId="{A6426D4B-4034-42C7-A784-EB932E32DA23}" type="presOf" srcId="{0462E620-E25C-4187-9069-6E557C5321FF}" destId="{2E8EC100-3E0B-4D3E-A03F-72890FAA0FF1}" srcOrd="0" destOrd="0" presId="urn:microsoft.com/office/officeart/2005/8/layout/hProcess7"/>
    <dgm:cxn modelId="{8729D635-4F7C-4DB9-875D-908BD57058F7}" type="presOf" srcId="{1B731154-8A48-490F-A96D-C132E7237262}" destId="{75AFEE2E-AEA1-4197-BE36-8B92D359E3CE}" srcOrd="0" destOrd="0" presId="urn:microsoft.com/office/officeart/2005/8/layout/hProcess7"/>
    <dgm:cxn modelId="{5DB62034-3AF3-45C3-8F8D-9FB779CE5B4A}" type="presOf" srcId="{9916A508-35D8-4675-9019-D749A01E111E}" destId="{BC7CA5CD-CFB9-467C-A57E-F072C0A2D49F}" srcOrd="0" destOrd="0" presId="urn:microsoft.com/office/officeart/2005/8/layout/hProcess7"/>
    <dgm:cxn modelId="{ACEF267A-E657-407B-9D72-BBA2D24DCC81}" srcId="{6442A91B-F92E-425D-8798-490F9453F4C0}" destId="{0462E620-E25C-4187-9069-6E557C5321FF}" srcOrd="0" destOrd="0" parTransId="{2806BE95-8B0C-4B8A-B308-1D33DFCDE518}" sibTransId="{ED5842E7-3034-499D-A567-C00DBD152DFE}"/>
    <dgm:cxn modelId="{5AD966AB-83FB-4AB0-99DF-A98A6951847D}" srcId="{1B731154-8A48-490F-A96D-C132E7237262}" destId="{CA6E626B-C185-43D0-B074-48CB6A370911}" srcOrd="2" destOrd="0" parTransId="{CE3CDC60-8959-462B-96C0-4F33FD306319}" sibTransId="{CB41971C-BC41-406B-83F6-01C33234D0CC}"/>
    <dgm:cxn modelId="{9DA3600B-F884-4336-8906-9DDBB771D36C}" type="presOf" srcId="{CA6E626B-C185-43D0-B074-48CB6A370911}" destId="{11A6C79C-F00F-45B6-8A0E-8301C6507B22}" srcOrd="1" destOrd="0" presId="urn:microsoft.com/office/officeart/2005/8/layout/hProcess7"/>
    <dgm:cxn modelId="{E25500AC-5ED9-4CA2-ACDD-A927BE94A702}" type="presOf" srcId="{96728AAB-3D70-453E-A348-24AEDDA66D13}" destId="{02715290-4F30-4925-82FD-DE66CD0A857B}" srcOrd="0" destOrd="0" presId="urn:microsoft.com/office/officeart/2005/8/layout/hProcess7"/>
    <dgm:cxn modelId="{5E29D7BF-4568-4C53-847E-A87491D8B071}" srcId="{1B731154-8A48-490F-A96D-C132E7237262}" destId="{6442A91B-F92E-425D-8798-490F9453F4C0}" srcOrd="1" destOrd="0" parTransId="{C18078BB-70CA-4C71-AA0F-85B023576DFC}" sibTransId="{FF2D97E3-9E0A-4A9F-B9CB-CD697E7E42C9}"/>
    <dgm:cxn modelId="{6200C6D8-59D1-44C5-A5C0-160B5BD0124B}" type="presOf" srcId="{CA6E626B-C185-43D0-B074-48CB6A370911}" destId="{61AA128E-C6F1-419E-84BB-5229966746D9}" srcOrd="0" destOrd="0" presId="urn:microsoft.com/office/officeart/2005/8/layout/hProcess7"/>
    <dgm:cxn modelId="{4A993C57-5590-4BEE-BA02-22D32179DCEE}" type="presOf" srcId="{6442A91B-F92E-425D-8798-490F9453F4C0}" destId="{9D9C479E-E467-4335-A622-47200D70D409}" srcOrd="0" destOrd="0" presId="urn:microsoft.com/office/officeart/2005/8/layout/hProcess7"/>
    <dgm:cxn modelId="{B068B017-08DF-4925-8CFB-C31FFD3B2C65}" type="presOf" srcId="{6442A91B-F92E-425D-8798-490F9453F4C0}" destId="{29D32B5D-7EED-43F6-9BF0-2EB3DA8CFB44}" srcOrd="1" destOrd="0" presId="urn:microsoft.com/office/officeart/2005/8/layout/hProcess7"/>
    <dgm:cxn modelId="{E6CB98CA-7950-466C-8378-8BC9A0256059}" srcId="{96728AAB-3D70-453E-A348-24AEDDA66D13}" destId="{9916A508-35D8-4675-9019-D749A01E111E}" srcOrd="0" destOrd="0" parTransId="{1C7F1289-13DF-4DBC-8B67-B2B8E05FDD29}" sibTransId="{E5202E12-84AC-4F2B-A847-89943D3561B3}"/>
    <dgm:cxn modelId="{2FA57E64-C5E4-4E31-8269-294847AEEB6C}" type="presOf" srcId="{152699E1-9A29-4F77-9210-960B9AD48036}" destId="{79CA509B-3D6C-4BD2-91F3-2D76DE65297D}" srcOrd="0" destOrd="0" presId="urn:microsoft.com/office/officeart/2005/8/layout/hProcess7"/>
    <dgm:cxn modelId="{042AC526-DA59-4FBA-BA51-89F6AF2D30A2}" type="presOf" srcId="{96728AAB-3D70-453E-A348-24AEDDA66D13}" destId="{D531FD99-8CC4-414F-A37D-E50F8A69110E}" srcOrd="1" destOrd="0" presId="urn:microsoft.com/office/officeart/2005/8/layout/hProcess7"/>
    <dgm:cxn modelId="{51650B17-B0F7-4630-A5F0-9D002D60BA68}" type="presParOf" srcId="{75AFEE2E-AEA1-4197-BE36-8B92D359E3CE}" destId="{786340CA-AA23-4D99-A899-700A6F6B4F95}" srcOrd="0" destOrd="0" presId="urn:microsoft.com/office/officeart/2005/8/layout/hProcess7"/>
    <dgm:cxn modelId="{F16A5E91-2709-4BB8-91E0-CF16576B54FB}" type="presParOf" srcId="{786340CA-AA23-4D99-A899-700A6F6B4F95}" destId="{02715290-4F30-4925-82FD-DE66CD0A857B}" srcOrd="0" destOrd="0" presId="urn:microsoft.com/office/officeart/2005/8/layout/hProcess7"/>
    <dgm:cxn modelId="{C2D68470-35F4-4BF8-A838-07DEE4D88819}" type="presParOf" srcId="{786340CA-AA23-4D99-A899-700A6F6B4F95}" destId="{D531FD99-8CC4-414F-A37D-E50F8A69110E}" srcOrd="1" destOrd="0" presId="urn:microsoft.com/office/officeart/2005/8/layout/hProcess7"/>
    <dgm:cxn modelId="{E3914AA4-37CC-4130-9622-89E1E619C029}" type="presParOf" srcId="{786340CA-AA23-4D99-A899-700A6F6B4F95}" destId="{BC7CA5CD-CFB9-467C-A57E-F072C0A2D49F}" srcOrd="2" destOrd="0" presId="urn:microsoft.com/office/officeart/2005/8/layout/hProcess7"/>
    <dgm:cxn modelId="{E9F0A32C-9C7C-4418-AC93-D6A550BD9FD2}" type="presParOf" srcId="{75AFEE2E-AEA1-4197-BE36-8B92D359E3CE}" destId="{23825DDD-4F99-4B6C-8846-CBEB9AED7205}" srcOrd="1" destOrd="0" presId="urn:microsoft.com/office/officeart/2005/8/layout/hProcess7"/>
    <dgm:cxn modelId="{2DCF99CA-4C44-4E08-8191-DC0687BC638D}" type="presParOf" srcId="{75AFEE2E-AEA1-4197-BE36-8B92D359E3CE}" destId="{09EBE8F1-9262-493F-9E56-E658FF0FF7B3}" srcOrd="2" destOrd="0" presId="urn:microsoft.com/office/officeart/2005/8/layout/hProcess7"/>
    <dgm:cxn modelId="{98C9DE25-F1ED-44B8-98CC-D3E2AFC631C4}" type="presParOf" srcId="{09EBE8F1-9262-493F-9E56-E658FF0FF7B3}" destId="{5EB7795D-80D2-4EFB-9516-044A0FDF3576}" srcOrd="0" destOrd="0" presId="urn:microsoft.com/office/officeart/2005/8/layout/hProcess7"/>
    <dgm:cxn modelId="{E448747B-B948-46E3-9B93-92E1D5BAF204}" type="presParOf" srcId="{09EBE8F1-9262-493F-9E56-E658FF0FF7B3}" destId="{8C2C4091-5FD5-4AFF-A77D-856A3F945A23}" srcOrd="1" destOrd="0" presId="urn:microsoft.com/office/officeart/2005/8/layout/hProcess7"/>
    <dgm:cxn modelId="{74AA1F8B-5763-47BE-A9D6-9E9ED59D09F9}" type="presParOf" srcId="{09EBE8F1-9262-493F-9E56-E658FF0FF7B3}" destId="{15A748AE-1E01-485F-AA00-09A18AEC3131}" srcOrd="2" destOrd="0" presId="urn:microsoft.com/office/officeart/2005/8/layout/hProcess7"/>
    <dgm:cxn modelId="{F91A1898-20D6-48B1-8CEB-7622AE55595F}" type="presParOf" srcId="{75AFEE2E-AEA1-4197-BE36-8B92D359E3CE}" destId="{D88E97E9-76B1-4429-84CD-AB114088C590}" srcOrd="3" destOrd="0" presId="urn:microsoft.com/office/officeart/2005/8/layout/hProcess7"/>
    <dgm:cxn modelId="{0DE62920-67F2-4451-A8D1-BA4C7D04ED94}" type="presParOf" srcId="{75AFEE2E-AEA1-4197-BE36-8B92D359E3CE}" destId="{65BBF261-191B-4D91-A549-182B3FC346D5}" srcOrd="4" destOrd="0" presId="urn:microsoft.com/office/officeart/2005/8/layout/hProcess7"/>
    <dgm:cxn modelId="{3E495CFF-DA23-44CB-8E43-0533171C03DD}" type="presParOf" srcId="{65BBF261-191B-4D91-A549-182B3FC346D5}" destId="{9D9C479E-E467-4335-A622-47200D70D409}" srcOrd="0" destOrd="0" presId="urn:microsoft.com/office/officeart/2005/8/layout/hProcess7"/>
    <dgm:cxn modelId="{F756DE65-4FB8-4319-A4C0-C7DFC580DA37}" type="presParOf" srcId="{65BBF261-191B-4D91-A549-182B3FC346D5}" destId="{29D32B5D-7EED-43F6-9BF0-2EB3DA8CFB44}" srcOrd="1" destOrd="0" presId="urn:microsoft.com/office/officeart/2005/8/layout/hProcess7"/>
    <dgm:cxn modelId="{3954F516-8DE0-4B16-B9B5-0521BAB950DD}" type="presParOf" srcId="{65BBF261-191B-4D91-A549-182B3FC346D5}" destId="{2E8EC100-3E0B-4D3E-A03F-72890FAA0FF1}" srcOrd="2" destOrd="0" presId="urn:microsoft.com/office/officeart/2005/8/layout/hProcess7"/>
    <dgm:cxn modelId="{EC85F2D0-8B87-4BD1-A20E-AB57ABD04CB5}" type="presParOf" srcId="{75AFEE2E-AEA1-4197-BE36-8B92D359E3CE}" destId="{A6753603-DD06-417E-B2E4-E42BFE1EF0D2}" srcOrd="5" destOrd="0" presId="urn:microsoft.com/office/officeart/2005/8/layout/hProcess7"/>
    <dgm:cxn modelId="{FC988934-B3FA-4A31-84D9-B1F8B117AB2D}" type="presParOf" srcId="{75AFEE2E-AEA1-4197-BE36-8B92D359E3CE}" destId="{C22EFD6F-BC17-4421-955F-67334DC441FD}" srcOrd="6" destOrd="0" presId="urn:microsoft.com/office/officeart/2005/8/layout/hProcess7"/>
    <dgm:cxn modelId="{53998FC4-D4C3-4C39-8EB4-482FAB4DA8BD}" type="presParOf" srcId="{C22EFD6F-BC17-4421-955F-67334DC441FD}" destId="{8B91E13C-0263-4797-BF4A-3BC12D490606}" srcOrd="0" destOrd="0" presId="urn:microsoft.com/office/officeart/2005/8/layout/hProcess7"/>
    <dgm:cxn modelId="{1ECFDA4F-90CB-4D6E-96AD-4F3F0B984FDB}" type="presParOf" srcId="{C22EFD6F-BC17-4421-955F-67334DC441FD}" destId="{5B551552-FBC6-4D99-B5C8-8CE1B39F85A0}" srcOrd="1" destOrd="0" presId="urn:microsoft.com/office/officeart/2005/8/layout/hProcess7"/>
    <dgm:cxn modelId="{ABE58022-B542-4867-A3D7-4E0B0D81EDC7}" type="presParOf" srcId="{C22EFD6F-BC17-4421-955F-67334DC441FD}" destId="{053D77AE-92E6-4752-B464-8B3407969B43}" srcOrd="2" destOrd="0" presId="urn:microsoft.com/office/officeart/2005/8/layout/hProcess7"/>
    <dgm:cxn modelId="{C8134FCD-C3A4-4949-AFE0-3EC774543E9F}" type="presParOf" srcId="{75AFEE2E-AEA1-4197-BE36-8B92D359E3CE}" destId="{8B9B2351-10ED-41B8-A393-596768CF36B9}" srcOrd="7" destOrd="0" presId="urn:microsoft.com/office/officeart/2005/8/layout/hProcess7"/>
    <dgm:cxn modelId="{B685C4A6-5A2D-4956-9BAC-939AD72025F0}" type="presParOf" srcId="{75AFEE2E-AEA1-4197-BE36-8B92D359E3CE}" destId="{AF372A8F-2B89-4F24-8F98-FB244E9EFE62}" srcOrd="8" destOrd="0" presId="urn:microsoft.com/office/officeart/2005/8/layout/hProcess7"/>
    <dgm:cxn modelId="{8D7A79CE-4021-4397-8D1F-CD53F3137620}" type="presParOf" srcId="{AF372A8F-2B89-4F24-8F98-FB244E9EFE62}" destId="{61AA128E-C6F1-419E-84BB-5229966746D9}" srcOrd="0" destOrd="0" presId="urn:microsoft.com/office/officeart/2005/8/layout/hProcess7"/>
    <dgm:cxn modelId="{60D30DBA-D8B3-4DE5-8CA6-EA82FC116CCE}" type="presParOf" srcId="{AF372A8F-2B89-4F24-8F98-FB244E9EFE62}" destId="{11A6C79C-F00F-45B6-8A0E-8301C6507B22}" srcOrd="1" destOrd="0" presId="urn:microsoft.com/office/officeart/2005/8/layout/hProcess7"/>
    <dgm:cxn modelId="{EEE12AC2-3D28-418E-B06A-ADE64E196C49}" type="presParOf" srcId="{AF372A8F-2B89-4F24-8F98-FB244E9EFE62}" destId="{79CA509B-3D6C-4BD2-91F3-2D76DE65297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29E678-6AAA-4C63-B792-A35DA1B52384}">
      <dsp:nvSpPr>
        <dsp:cNvPr id="0" name=""/>
        <dsp:cNvSpPr/>
      </dsp:nvSpPr>
      <dsp:spPr>
        <a:xfrm>
          <a:off x="0" y="3066073"/>
          <a:ext cx="7289727" cy="577660"/>
        </a:xfrm>
        <a:prstGeom prst="rect">
          <a:avLst/>
        </a:prstGeom>
        <a:gradFill rotWithShape="0">
          <a:gsLst>
            <a:gs pos="0">
              <a:srgbClr val="C13835"/>
            </a:gs>
            <a:gs pos="80000">
              <a:srgbClr val="D35C59"/>
            </a:gs>
            <a:gs pos="100000">
              <a:srgbClr val="D9686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pc="300" dirty="0" smtClean="0">
              <a:effectLst/>
              <a:latin typeface="+mn-lt"/>
            </a:rPr>
            <a:t>Эффективное</a:t>
          </a:r>
          <a:endParaRPr lang="ru-RU" sz="1800" b="0" i="0" kern="1200" spc="300" dirty="0">
            <a:effectLst/>
            <a:latin typeface="+mn-lt"/>
          </a:endParaRPr>
        </a:p>
      </dsp:txBody>
      <dsp:txXfrm>
        <a:off x="0" y="3066073"/>
        <a:ext cx="7289727" cy="311936"/>
      </dsp:txXfrm>
    </dsp:sp>
    <dsp:sp modelId="{6A17E9BB-E037-4789-84E3-C92FFBFF2CD4}">
      <dsp:nvSpPr>
        <dsp:cNvPr id="0" name=""/>
        <dsp:cNvSpPr/>
      </dsp:nvSpPr>
      <dsp:spPr>
        <a:xfrm flipV="1">
          <a:off x="0" y="4718080"/>
          <a:ext cx="7289727" cy="4247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flipV="1">
        <a:off x="0" y="4718080"/>
        <a:ext cx="7289727" cy="42477"/>
      </dsp:txXfrm>
    </dsp:sp>
    <dsp:sp modelId="{CDF9A064-412A-46C1-B22B-B90AC2B34B50}">
      <dsp:nvSpPr>
        <dsp:cNvPr id="0" name=""/>
        <dsp:cNvSpPr/>
      </dsp:nvSpPr>
      <dsp:spPr>
        <a:xfrm rot="10800000">
          <a:off x="0" y="1930375"/>
          <a:ext cx="7289727" cy="1218333"/>
        </a:xfrm>
        <a:prstGeom prst="upArrowCallout">
          <a:avLst/>
        </a:prstGeom>
        <a:gradFill flip="none" rotWithShape="1">
          <a:gsLst>
            <a:gs pos="0">
              <a:schemeClr val="accent4">
                <a:lumMod val="75000"/>
              </a:schemeClr>
            </a:gs>
            <a:gs pos="8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Развитие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социально-экономического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лидерства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Республики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Татарстан</a:t>
          </a:r>
          <a:r>
            <a:rPr lang="en-GB" sz="1600" kern="1200" dirty="0" smtClean="0"/>
            <a:t> </a:t>
          </a:r>
          <a:br>
            <a:rPr lang="en-GB" sz="1600" kern="1200" dirty="0" smtClean="0"/>
          </a:br>
          <a:r>
            <a:rPr lang="en-GB" sz="1600" kern="1200" dirty="0" smtClean="0"/>
            <a:t>и </a:t>
          </a:r>
          <a:r>
            <a:rPr lang="en-GB" sz="1600" kern="1200" dirty="0" err="1" smtClean="0"/>
            <a:t>повышение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качества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жизни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населения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за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счет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эффективного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внедрения</a:t>
          </a:r>
          <a:r>
            <a:rPr lang="en-GB" sz="1600" kern="1200" dirty="0" smtClean="0"/>
            <a:t> инфокоммуникационных и </a:t>
          </a:r>
          <a:r>
            <a:rPr lang="en-GB" sz="1600" kern="1200" dirty="0" err="1" smtClean="0"/>
            <a:t>инновационных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технологий</a:t>
          </a:r>
          <a:r>
            <a:rPr lang="en-GB" sz="1600" kern="1200" dirty="0" smtClean="0"/>
            <a:t> (</a:t>
          </a:r>
          <a:r>
            <a:rPr lang="en-GB" sz="1600" kern="1200" dirty="0" err="1" smtClean="0"/>
            <a:t>i</a:t>
          </a:r>
          <a:r>
            <a:rPr lang="en-GB" sz="1600" kern="1200" dirty="0" smtClean="0"/>
            <a:t>-Leadership)</a:t>
          </a:r>
          <a:r>
            <a:rPr lang="en-US" sz="1600" kern="1200" dirty="0" smtClean="0">
              <a:effectLst/>
              <a:latin typeface="+mn-lt"/>
              <a:cs typeface="Aharoni" pitchFamily="2" charset="-79"/>
            </a:rPr>
            <a:t> </a:t>
          </a:r>
          <a:endParaRPr lang="ru-RU" sz="1600" kern="1200" dirty="0">
            <a:latin typeface="+mn-lt"/>
          </a:endParaRPr>
        </a:p>
      </dsp:txBody>
      <dsp:txXfrm rot="10800000">
        <a:off x="0" y="1930375"/>
        <a:ext cx="7289727" cy="1218333"/>
      </dsp:txXfrm>
    </dsp:sp>
    <dsp:sp modelId="{FEE5D6EC-545B-448B-8578-A0BDBC2588A6}">
      <dsp:nvSpPr>
        <dsp:cNvPr id="0" name=""/>
        <dsp:cNvSpPr/>
      </dsp:nvSpPr>
      <dsp:spPr>
        <a:xfrm rot="10800000">
          <a:off x="0" y="603977"/>
          <a:ext cx="7289727" cy="1405958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10800000">
        <a:off x="0" y="603977"/>
        <a:ext cx="7289727" cy="14059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15290-4F30-4925-82FD-DE66CD0A857B}">
      <dsp:nvSpPr>
        <dsp:cNvPr id="0" name=""/>
        <dsp:cNvSpPr/>
      </dsp:nvSpPr>
      <dsp:spPr>
        <a:xfrm>
          <a:off x="546" y="0"/>
          <a:ext cx="2352161" cy="26546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extrusionH="6350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endParaRPr lang="ru-RU" sz="28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16200000">
        <a:off x="126924" y="-126377"/>
        <a:ext cx="217677" cy="470432"/>
      </dsp:txXfrm>
    </dsp:sp>
    <dsp:sp modelId="{BC7CA5CD-CFB9-467C-A57E-F072C0A2D49F}">
      <dsp:nvSpPr>
        <dsp:cNvPr id="0" name=""/>
        <dsp:cNvSpPr/>
      </dsp:nvSpPr>
      <dsp:spPr>
        <a:xfrm>
          <a:off x="470978" y="0"/>
          <a:ext cx="1752360" cy="26546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</a:rPr>
            <a:t>     Государство</a:t>
          </a:r>
          <a:endParaRPr lang="ru-RU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70978" y="0"/>
        <a:ext cx="1752360" cy="265460"/>
      </dsp:txXfrm>
    </dsp:sp>
    <dsp:sp modelId="{9D9C479E-E467-4335-A622-47200D70D409}">
      <dsp:nvSpPr>
        <dsp:cNvPr id="0" name=""/>
        <dsp:cNvSpPr/>
      </dsp:nvSpPr>
      <dsp:spPr>
        <a:xfrm>
          <a:off x="2362422" y="0"/>
          <a:ext cx="2352161" cy="26546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extrusionH="6350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endParaRPr lang="ru-RU" sz="28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16200000">
        <a:off x="2488800" y="-126377"/>
        <a:ext cx="217677" cy="470432"/>
      </dsp:txXfrm>
    </dsp:sp>
    <dsp:sp modelId="{8C2C4091-5FD5-4AFF-A77D-856A3F945A23}">
      <dsp:nvSpPr>
        <dsp:cNvPr id="0" name=""/>
        <dsp:cNvSpPr/>
      </dsp:nvSpPr>
      <dsp:spPr>
        <a:xfrm rot="5400000">
          <a:off x="2427288" y="51155"/>
          <a:ext cx="39011" cy="352824"/>
        </a:xfrm>
        <a:prstGeom prst="flowChartExtra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" prstMaterial="dkEdge">
          <a:bevelT w="120800" h="190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8EC100-3E0B-4D3E-A03F-72890FAA0FF1}">
      <dsp:nvSpPr>
        <dsp:cNvPr id="0" name=""/>
        <dsp:cNvSpPr/>
      </dsp:nvSpPr>
      <dsp:spPr>
        <a:xfrm>
          <a:off x="2832854" y="0"/>
          <a:ext cx="1752360" cy="26546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</a:rPr>
            <a:t>         Бизнес   </a:t>
          </a:r>
          <a:endParaRPr lang="ru-RU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832854" y="0"/>
        <a:ext cx="1752360" cy="265460"/>
      </dsp:txXfrm>
    </dsp:sp>
    <dsp:sp modelId="{61AA128E-C6F1-419E-84BB-5229966746D9}">
      <dsp:nvSpPr>
        <dsp:cNvPr id="0" name=""/>
        <dsp:cNvSpPr/>
      </dsp:nvSpPr>
      <dsp:spPr>
        <a:xfrm>
          <a:off x="4738152" y="0"/>
          <a:ext cx="2352161" cy="26546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extrusionH="6350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endParaRPr lang="ru-RU" sz="2800" b="1" kern="1200" dirty="0">
            <a:solidFill>
              <a:schemeClr val="accent3">
                <a:lumMod val="75000"/>
              </a:schemeClr>
            </a:solidFill>
          </a:endParaRPr>
        </a:p>
      </dsp:txBody>
      <dsp:txXfrm rot="16200000">
        <a:off x="4864530" y="-126377"/>
        <a:ext cx="217677" cy="470432"/>
      </dsp:txXfrm>
    </dsp:sp>
    <dsp:sp modelId="{5B551552-FBC6-4D99-B5C8-8CE1B39F85A0}">
      <dsp:nvSpPr>
        <dsp:cNvPr id="0" name=""/>
        <dsp:cNvSpPr/>
      </dsp:nvSpPr>
      <dsp:spPr>
        <a:xfrm rot="16200000" flipV="1">
          <a:off x="4663420" y="-13771"/>
          <a:ext cx="205637" cy="352824"/>
        </a:xfrm>
        <a:prstGeom prst="diamond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" prstMaterial="dkEdge">
          <a:bevelT w="120800" h="190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CA509B-3D6C-4BD2-91F3-2D76DE65297D}">
      <dsp:nvSpPr>
        <dsp:cNvPr id="0" name=""/>
        <dsp:cNvSpPr/>
      </dsp:nvSpPr>
      <dsp:spPr>
        <a:xfrm>
          <a:off x="5208584" y="0"/>
          <a:ext cx="1752360" cy="26546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75000"/>
                </a:schemeClr>
              </a:solidFill>
            </a:rPr>
            <a:t>       Население</a:t>
          </a:r>
          <a:endParaRPr lang="ru-RU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208584" y="0"/>
        <a:ext cx="1752360" cy="26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022E0-3957-4EFF-BDA2-70B3CB1426E0}" type="datetimeFigureOut">
              <a:rPr lang="ru-RU"/>
              <a:pPr>
                <a:defRPr/>
              </a:pPr>
              <a:t>08.04.2010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7" tIns="45309" rIns="90617" bIns="4530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90823"/>
            <a:ext cx="5438464" cy="4442939"/>
          </a:xfrm>
          <a:prstGeom prst="rect">
            <a:avLst/>
          </a:prstGeom>
        </p:spPr>
        <p:txBody>
          <a:bodyPr vert="horz" lIns="90617" tIns="45309" rIns="90617" bIns="4530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FD32A1-5373-42ED-A8C8-0F4B7C33A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628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939AA1-F4DA-4426-9EE1-A501D3086767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A2C144-6AAA-437A-99C2-0CE8FF01BD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4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D0E9AD-0194-4725-9D30-197CF8D6BD07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B207B8-A023-4D67-A895-2F5284951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5BC3F5-848E-4DD3-A241-C508CAB8581F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FD3E84-5986-47E0-B1F8-FDD564EB4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4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316A64-148B-45F4-AFF4-BFC27E4F4299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27910-75CB-4EE3-8E12-C93346473B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C01B47-74F4-4E16-AA93-DFBC43717A82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4480E9-ED1D-469C-AC70-D89BA876E8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4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43E8DE-0A3E-42C4-B607-63CBC5D7619B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92523-A3D9-497E-8B95-BF2A75B7A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4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10479C-F3FE-4DA5-B940-F71FFACF67EF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BA6BD0-8ED8-4614-AF4A-831161E0C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ru-RU" sz="4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56C1ED-55E6-49C5-9AE0-BC1FC6C3CA37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840A02-5856-438E-9B04-7B51DA6B5B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4A509A-8D16-401C-80D5-EBCD8E076134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22D984-FF88-42BA-9EF3-4D37809F1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361EDF-C28F-4BB5-B9F3-4081E2C1E8AF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27FA5-A79D-4C12-ADEE-541DCA6AC3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3CEA5D-7A64-4139-B0B5-D6676CD29F8F}" type="datetimeFigureOut">
              <a:rPr lang="ru-RU"/>
              <a:pPr>
                <a:defRPr/>
              </a:pPr>
              <a:t>08.04.2010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7B049E-5000-4069-9997-00EB30878D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2" descr="Фон основной.t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hyperlink" Target="http://taxnet.ru/" TargetMode="External"/><Relationship Id="rId3" Type="http://schemas.openxmlformats.org/officeDocument/2006/relationships/hyperlink" Target="http://www.icl.ru/" TargetMode="External"/><Relationship Id="rId7" Type="http://schemas.openxmlformats.org/officeDocument/2006/relationships/hyperlink" Target="http://www.abak.ru/fotos/promo_akt/Lexmark_E250D.jpg" TargetMode="External"/><Relationship Id="rId12" Type="http://schemas.openxmlformats.org/officeDocument/2006/relationships/image" Target="../media/image4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11" Type="http://schemas.openxmlformats.org/officeDocument/2006/relationships/image" Target="../media/image48.jpeg"/><Relationship Id="rId5" Type="http://schemas.openxmlformats.org/officeDocument/2006/relationships/hyperlink" Target="http://tataisenergo.ru/Default.aspx" TargetMode="External"/><Relationship Id="rId10" Type="http://schemas.openxmlformats.org/officeDocument/2006/relationships/image" Target="../media/image47.gif"/><Relationship Id="rId4" Type="http://schemas.openxmlformats.org/officeDocument/2006/relationships/image" Target="../media/image44.gif"/><Relationship Id="rId9" Type="http://schemas.openxmlformats.org/officeDocument/2006/relationships/hyperlink" Target="http://www.cg.ru/" TargetMode="External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://shop.flagman.ru/catalog_photos/Im2/image62.gi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hyperlink" Target="http://devicegadget.ru/wp-content/uploads/2008/12/windup-remot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hyperlink" Target="http://universiada.ru/phot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luzhskoe.ru/image.php?imgid=1014314" TargetMode="External"/><Relationship Id="rId3" Type="http://schemas.openxmlformats.org/officeDocument/2006/relationships/hyperlink" Target="http://www.dngholding.ru/foto/obuchenie.jpg" TargetMode="External"/><Relationship Id="rId7" Type="http://schemas.openxmlformats.org/officeDocument/2006/relationships/image" Target="../media/image64.jpeg"/><Relationship Id="rId12" Type="http://schemas.openxmlformats.org/officeDocument/2006/relationships/image" Target="../media/image6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7.jpeg"/><Relationship Id="rId5" Type="http://schemas.openxmlformats.org/officeDocument/2006/relationships/image" Target="../media/image62.jpeg"/><Relationship Id="rId10" Type="http://schemas.openxmlformats.org/officeDocument/2006/relationships/image" Target="../media/image66.gif"/><Relationship Id="rId4" Type="http://schemas.openxmlformats.org/officeDocument/2006/relationships/image" Target="../media/image61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radiorus.ru/p/b_284326.jpg?1440592238" TargetMode="External"/><Relationship Id="rId18" Type="http://schemas.openxmlformats.org/officeDocument/2006/relationships/image" Target="../media/image19.png"/><Relationship Id="rId26" Type="http://schemas.openxmlformats.org/officeDocument/2006/relationships/image" Target="../media/image26.jpeg"/><Relationship Id="rId3" Type="http://schemas.openxmlformats.org/officeDocument/2006/relationships/image" Target="../media/image10.jpeg"/><Relationship Id="rId21" Type="http://schemas.openxmlformats.org/officeDocument/2006/relationships/image" Target="../media/image21.pn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17" Type="http://schemas.openxmlformats.org/officeDocument/2006/relationships/hyperlink" Target="http://www.orcio.ru/wp-content/themes/Glow/timthumb.php?src=/wp-content/uploads/2009/11/Alt.jpg&amp;h=298&amp;w=630&amp;zc=1" TargetMode="External"/><Relationship Id="rId25" Type="http://schemas.openxmlformats.org/officeDocument/2006/relationships/image" Target="../media/image25.png"/><Relationship Id="rId2" Type="http://schemas.openxmlformats.org/officeDocument/2006/relationships/image" Target="../media/image9.gif"/><Relationship Id="rId16" Type="http://schemas.openxmlformats.org/officeDocument/2006/relationships/image" Target="../media/image18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hyperlink" Target="http://info.tatcenter.ru/illustrations/terminal1.jpg" TargetMode="External"/><Relationship Id="rId24" Type="http://schemas.openxmlformats.org/officeDocument/2006/relationships/image" Target="../media/image24.png"/><Relationship Id="rId5" Type="http://schemas.openxmlformats.org/officeDocument/2006/relationships/hyperlink" Target="http://multimedia.donbass.ua/images/news/original/image_191546803069490006944092694331341405.jpg" TargetMode="External"/><Relationship Id="rId15" Type="http://schemas.openxmlformats.org/officeDocument/2006/relationships/hyperlink" Target="http://www.expert.ru/images/volga/2006/08/expertvolga_008_p41.jpg" TargetMode="External"/><Relationship Id="rId23" Type="http://schemas.openxmlformats.org/officeDocument/2006/relationships/image" Target="../media/image23.jpeg"/><Relationship Id="rId10" Type="http://schemas.openxmlformats.org/officeDocument/2006/relationships/image" Target="../media/image15.jpeg"/><Relationship Id="rId19" Type="http://schemas.openxmlformats.org/officeDocument/2006/relationships/hyperlink" Target="http://www.iterra-ltd.ru/images/software.jpg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www.klerk.ru/img/pb/thumb350x350/pagenet301_8726.jpg" TargetMode="External"/><Relationship Id="rId14" Type="http://schemas.openxmlformats.org/officeDocument/2006/relationships/image" Target="../media/image17.jpeg"/><Relationship Id="rId2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hdphoto" Target="../media/hdphoto1.wdp"/><Relationship Id="rId3" Type="http://schemas.openxmlformats.org/officeDocument/2006/relationships/image" Target="../media/image28.jpeg"/><Relationship Id="rId7" Type="http://schemas.openxmlformats.org/officeDocument/2006/relationships/image" Target="../media/image3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kz.all-biz.info/img/kz/uk/country_map.gif" TargetMode="External"/><Relationship Id="rId5" Type="http://schemas.openxmlformats.org/officeDocument/2006/relationships/image" Target="../media/image29.gif"/><Relationship Id="rId10" Type="http://schemas.openxmlformats.org/officeDocument/2006/relationships/image" Target="../media/image33.jpeg"/><Relationship Id="rId4" Type="http://schemas.openxmlformats.org/officeDocument/2006/relationships/hyperlink" Target="http://singapur-tur.ru/images/map.gif" TargetMode="External"/><Relationship Id="rId9" Type="http://schemas.openxmlformats.org/officeDocument/2006/relationships/image" Target="../media/image32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3" descr="Фон Титул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5" y="3786188"/>
            <a:ext cx="4286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Фазылзянов Фарит Мансурович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127500"/>
            <a:ext cx="4286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Министр информатизации и связи Республики Татарстан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0938" y="6215063"/>
            <a:ext cx="1857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www.mcrt.ru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283" y="1069324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Стратегия развития</a:t>
            </a:r>
          </a:p>
          <a:p>
            <a:pPr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        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инфокоммуникационных технологий                               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			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 Республике Татарстан                                             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6554" y="2852678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Интеллектуальный Татарстан - 2020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928688" y="342682"/>
            <a:ext cx="7458075" cy="5572125"/>
            <a:chOff x="714348" y="928670"/>
            <a:chExt cx="7814638" cy="564360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671334" y="3786190"/>
              <a:ext cx="3857652" cy="2786082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5"/>
            <p:cNvSpPr/>
            <p:nvPr/>
          </p:nvSpPr>
          <p:spPr>
            <a:xfrm>
              <a:off x="714348" y="3786190"/>
              <a:ext cx="3857652" cy="2786082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4671334" y="928670"/>
              <a:ext cx="3857652" cy="2786082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7"/>
            <p:cNvSpPr/>
            <p:nvPr/>
          </p:nvSpPr>
          <p:spPr>
            <a:xfrm>
              <a:off x="714348" y="928670"/>
              <a:ext cx="3857652" cy="2786082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Прямоугольник 8"/>
          <p:cNvSpPr/>
          <p:nvPr/>
        </p:nvSpPr>
        <p:spPr>
          <a:xfrm>
            <a:off x="852818" y="342662"/>
            <a:ext cx="359935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Инновация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3792" y="342662"/>
            <a:ext cx="37004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Интеграция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0756" y="5057570"/>
            <a:ext cx="394412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800" b="1" kern="1100" spc="-3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Инфраструктура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5057570"/>
            <a:ext cx="3300794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Интеллект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2370138" y="245844"/>
            <a:ext cx="4543425" cy="5026025"/>
            <a:chOff x="2357422" y="757897"/>
            <a:chExt cx="4627094" cy="5025815"/>
          </a:xfrm>
        </p:grpSpPr>
        <p:sp>
          <p:nvSpPr>
            <p:cNvPr id="14" name="Овал 13"/>
            <p:cNvSpPr/>
            <p:nvPr/>
          </p:nvSpPr>
          <p:spPr>
            <a:xfrm>
              <a:off x="3048157" y="2439708"/>
              <a:ext cx="3344004" cy="3344004"/>
            </a:xfrm>
            <a:prstGeom prst="ellips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100000">
                  <a:srgbClr val="D4DEFF"/>
                </a:gs>
              </a:gsLst>
              <a:lin ang="16200000" scaled="0"/>
              <a:tileRect/>
            </a:gradFill>
            <a:scene3d>
              <a:camera prst="orthographicFront">
                <a:rot lat="19440000" lon="18840000" rev="3720000"/>
              </a:camera>
              <a:lightRig rig="threePt" dir="t">
                <a:rot lat="0" lon="0" rev="16200000"/>
              </a:lightRig>
            </a:scene3d>
            <a:sp3d extrusionH="393700"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32413" y="2042938"/>
              <a:ext cx="3344004" cy="3344004"/>
            </a:xfrm>
            <a:prstGeom prst="ellips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100000">
                  <a:srgbClr val="D4DEFF"/>
                </a:gs>
              </a:gsLst>
              <a:lin ang="16200000" scaled="0"/>
              <a:tileRect/>
            </a:gradFill>
            <a:scene3d>
              <a:camera prst="orthographicFront">
                <a:rot lat="19440000" lon="18840000" rev="3720000"/>
              </a:camera>
              <a:lightRig rig="threePt" dir="t">
                <a:rot lat="0" lon="0" rev="16200000"/>
              </a:lightRig>
            </a:scene3d>
            <a:sp3d extrusionH="393700"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30704" y="1648358"/>
              <a:ext cx="3344004" cy="3344004"/>
            </a:xfrm>
            <a:prstGeom prst="ellips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100000">
                  <a:srgbClr val="D4DEFF"/>
                </a:gs>
              </a:gsLst>
              <a:lin ang="16200000" scaled="0"/>
              <a:tileRect/>
            </a:gradFill>
            <a:scene3d>
              <a:camera prst="orthographicFront">
                <a:rot lat="19440000" lon="18840000" rev="3720000"/>
              </a:camera>
              <a:lightRig rig="threePt" dir="t">
                <a:rot lat="0" lon="0" rev="16200000"/>
              </a:lightRig>
            </a:scene3d>
            <a:sp3d extrusionH="393700"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017418" y="1264123"/>
              <a:ext cx="3344004" cy="3344004"/>
            </a:xfrm>
            <a:prstGeom prst="ellipse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100000">
                  <a:srgbClr val="D4DEFF"/>
                </a:gs>
              </a:gsLst>
              <a:lin ang="16200000" scaled="0"/>
              <a:tileRect/>
            </a:gradFill>
            <a:scene3d>
              <a:camera prst="orthographicFront">
                <a:rot lat="19440000" lon="18840000" rev="3720000"/>
              </a:camera>
              <a:lightRig rig="threePt" dir="t">
                <a:rot lat="0" lon="0" rev="16200000"/>
              </a:lightRig>
            </a:scene3d>
            <a:sp3d extrusionH="393700"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47"/>
            <p:cNvGrpSpPr>
              <a:grpSpLocks/>
            </p:cNvGrpSpPr>
            <p:nvPr/>
          </p:nvGrpSpPr>
          <p:grpSpPr bwMode="auto">
            <a:xfrm>
              <a:off x="2357421" y="757897"/>
              <a:ext cx="4627092" cy="4140032"/>
              <a:chOff x="2357422" y="142852"/>
              <a:chExt cx="4071966" cy="3643338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3286116" y="785794"/>
                <a:ext cx="2286016" cy="2286016"/>
              </a:xfrm>
              <a:prstGeom prst="ellipse">
                <a:avLst/>
              </a:prstGeom>
              <a:scene3d>
                <a:camera prst="orthographicFront">
                  <a:rot lat="19440000" lon="18840000" rev="3720000"/>
                </a:camera>
                <a:lightRig rig="threePt" dir="t"/>
              </a:scene3d>
              <a:sp3d extrusionH="298450">
                <a:bevelT w="0" h="0"/>
                <a:bevelB w="0" h="635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3" name="Группа 19"/>
              <p:cNvGrpSpPr/>
              <p:nvPr/>
            </p:nvGrpSpPr>
            <p:grpSpPr>
              <a:xfrm>
                <a:off x="2357422" y="142852"/>
                <a:ext cx="4071966" cy="3643338"/>
                <a:chOff x="2357422" y="1428736"/>
                <a:chExt cx="4071966" cy="3643338"/>
              </a:xfrm>
              <a:scene3d>
                <a:camera prst="orthographicFront">
                  <a:rot lat="19440000" lon="18840000" rev="3420000"/>
                </a:camera>
                <a:lightRig rig="threePt" dir="t"/>
              </a:scene3d>
            </p:grpSpPr>
            <p:sp>
              <p:nvSpPr>
                <p:cNvPr id="25" name="Круговая стрелка 24"/>
                <p:cNvSpPr/>
                <p:nvPr/>
              </p:nvSpPr>
              <p:spPr>
                <a:xfrm flipH="1" flipV="1">
                  <a:off x="2643174" y="1428736"/>
                  <a:ext cx="3500462" cy="3500462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732800"/>
                    <a:gd name="adj5" fmla="val 12500"/>
                  </a:avLst>
                </a:prstGeom>
                <a:sp3d extrusionH="101600">
                  <a:bevelT w="63500" h="63500"/>
                  <a:bevelB w="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Круговая стрелка 25"/>
                <p:cNvSpPr/>
                <p:nvPr/>
              </p:nvSpPr>
              <p:spPr>
                <a:xfrm rot="5400000">
                  <a:off x="2571736" y="1357298"/>
                  <a:ext cx="3357586" cy="3786214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557717"/>
                    <a:gd name="adj5" fmla="val 12500"/>
                  </a:avLst>
                </a:prstGeom>
                <a:sp3d extrusionH="101600">
                  <a:bevelT w="63500" h="63500"/>
                  <a:bevelB w="0" h="635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Круговая стрелка 12"/>
                <p:cNvSpPr/>
                <p:nvPr/>
              </p:nvSpPr>
              <p:spPr>
                <a:xfrm>
                  <a:off x="2643174" y="1571612"/>
                  <a:ext cx="3500462" cy="3500462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751827"/>
                    <a:gd name="adj5" fmla="val 12500"/>
                  </a:avLst>
                </a:prstGeom>
                <a:sp3d extrusionH="101600">
                  <a:bevelT w="63500" h="63500"/>
                  <a:bevelB w="0" h="63500"/>
                </a:sp3d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Круговая стрелка 27"/>
                <p:cNvSpPr/>
                <p:nvPr/>
              </p:nvSpPr>
              <p:spPr>
                <a:xfrm rot="5400000" flipH="1" flipV="1">
                  <a:off x="2857488" y="1357298"/>
                  <a:ext cx="3357586" cy="3786214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15539839"/>
                    <a:gd name="adj5" fmla="val 12500"/>
                  </a:avLst>
                </a:prstGeom>
                <a:sp3d extrusionH="101600">
                  <a:bevelT w="63500" h="63500"/>
                  <a:bevelB w="0" h="63500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Круговая стрелка 28"/>
                <p:cNvSpPr/>
                <p:nvPr/>
              </p:nvSpPr>
              <p:spPr>
                <a:xfrm flipH="1" flipV="1">
                  <a:off x="2643174" y="1428736"/>
                  <a:ext cx="3500462" cy="3500462"/>
                </a:xfrm>
                <a:prstGeom prst="circularArrow">
                  <a:avLst>
                    <a:gd name="adj1" fmla="val 12500"/>
                    <a:gd name="adj2" fmla="val 1142319"/>
                    <a:gd name="adj3" fmla="val 20457681"/>
                    <a:gd name="adj4" fmla="val 20134754"/>
                    <a:gd name="adj5" fmla="val 12500"/>
                  </a:avLst>
                </a:prstGeom>
                <a:sp3d extrusionH="101600">
                  <a:bevelT w="63500" h="63500"/>
                  <a:bevelB w="0" h="635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 rot="2317282">
                  <a:off x="3691853" y="2161273"/>
                  <a:ext cx="2072435" cy="1517270"/>
                </a:xfrm>
                <a:prstGeom prst="rect">
                  <a:avLst/>
                </a:prstGeom>
                <a:noFill/>
                <a:sp3d extrusionH="101600">
                  <a:bevelT w="63500" h="63500"/>
                  <a:bevelB w="0" h="63500"/>
                </a:sp3d>
              </p:spPr>
              <p:txBody>
                <a:bodyPr spcFirstLastPara="1" wrap="none">
                  <a:prstTxWarp prst="textArchUp">
                    <a:avLst>
                      <a:gd name="adj" fmla="val 6751536"/>
                    </a:avLst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проектирование</a:t>
                  </a: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 rot="2317282">
                  <a:off x="2961497" y="2838285"/>
                  <a:ext cx="2072435" cy="1517270"/>
                </a:xfrm>
                <a:prstGeom prst="rect">
                  <a:avLst/>
                </a:prstGeom>
                <a:noFill/>
                <a:sp3d extrusionH="101600">
                  <a:bevelT w="63500" h="63500"/>
                  <a:bevelB w="0" h="63500"/>
                </a:sp3d>
              </p:spPr>
              <p:txBody>
                <a:bodyPr spcFirstLastPara="1" wrap="none">
                  <a:prstTxWarp prst="textArchDown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эксплуатация</a:t>
                  </a: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 rot="18803920">
                  <a:off x="3772808" y="2801499"/>
                  <a:ext cx="2072435" cy="1517270"/>
                </a:xfrm>
                <a:prstGeom prst="rect">
                  <a:avLst/>
                </a:prstGeom>
                <a:noFill/>
                <a:sp3d extrusionH="101600">
                  <a:bevelT w="63500" h="63500"/>
                  <a:bevelB w="0" h="63500"/>
                </a:sp3d>
              </p:spPr>
              <p:txBody>
                <a:bodyPr spcFirstLastPara="1" wrap="none">
                  <a:prstTxWarp prst="textArchDown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spc="300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внедрение</a:t>
                  </a: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 rot="18762682">
                  <a:off x="2974421" y="2060499"/>
                  <a:ext cx="2480471" cy="2182045"/>
                </a:xfrm>
                <a:prstGeom prst="rect">
                  <a:avLst/>
                </a:prstGeom>
                <a:noFill/>
                <a:sp3d extrusionH="101600">
                  <a:bevelT w="63500" h="63500"/>
                  <a:bevelB w="0" h="63500"/>
                </a:sp3d>
              </p:spPr>
              <p:txBody>
                <a:bodyPr spcFirstLastPara="1" wrap="none">
                  <a:prstTxWarp prst="textArchUp">
                    <a:avLst>
                      <a:gd name="adj" fmla="val 6751536"/>
                    </a:avLst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ru-RU" b="1" spc="300" dirty="0">
                      <a:ln w="12700">
                        <a:noFill/>
                        <a:prstDash val="solid"/>
                      </a:ln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развитие</a:t>
                  </a: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 rot="1984814">
                  <a:off x="3708167" y="2791422"/>
                  <a:ext cx="1363899" cy="923330"/>
                </a:xfrm>
                <a:prstGeom prst="rect">
                  <a:avLst/>
                </a:prstGeom>
                <a:noFill/>
                <a:sp3d extrusionH="101600">
                  <a:bevelT w="63500" h="63500"/>
                  <a:bevelB w="0" h="63500"/>
                </a:sp3d>
              </p:spPr>
              <p:txBody>
                <a:bodyPr wrap="none">
                  <a:spAutoFit/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algn="ctr">
                    <a:defRPr/>
                  </a:pPr>
                  <a:r>
                    <a:rPr lang="ru-RU" sz="5400" b="1" dirty="0">
                      <a:ln w="3175"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reflection blurRad="6350" stA="50000" endA="300" endPos="50000" dist="60007" dir="5400000" sy="-100000" algn="bl" rotWithShape="0"/>
                      </a:effectLst>
                      <a:latin typeface="+mj-lt"/>
                    </a:rPr>
                    <a:t>ИКТ</a:t>
                  </a: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3737432" y="4952777"/>
              <a:ext cx="1860302" cy="4196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ответственные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27693" y="4576637"/>
              <a:ext cx="1466267" cy="4196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показатели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95126" y="4195822"/>
              <a:ext cx="1133362" cy="4196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ресурсы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07298" y="3833479"/>
              <a:ext cx="861953" cy="4196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сроки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esident.tatar.ru/file/Image/Photo/2010/nn_03_04_2010_0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773" y="4092477"/>
            <a:ext cx="2862427" cy="190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96" y="615060"/>
            <a:ext cx="2928958" cy="195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523875"/>
          </a:xfrm>
        </p:spPr>
        <p:txBody>
          <a:bodyPr>
            <a:spAutoFit/>
          </a:bodyPr>
          <a:lstStyle/>
          <a:p>
            <a:pPr>
              <a:defRPr/>
            </a:pPr>
            <a:r>
              <a:rPr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Задача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поставлена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Президентом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РФ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Eurostile" pitchFamily="34" charset="0"/>
            </a:endParaRPr>
          </a:p>
        </p:txBody>
      </p:sp>
      <p:sp>
        <p:nvSpPr>
          <p:cNvPr id="13321" name="TextBox 36"/>
          <p:cNvSpPr txBox="1">
            <a:spLocks noChangeArrowheads="1"/>
          </p:cNvSpPr>
          <p:nvPr/>
        </p:nvSpPr>
        <p:spPr bwMode="auto">
          <a:xfrm>
            <a:off x="282888" y="2046938"/>
            <a:ext cx="1291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</a:rPr>
              <a:t>Россия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503342" y="641332"/>
            <a:ext cx="4357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Все услуги в электронном виде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4804" y="998522"/>
            <a:ext cx="3329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к 2015 году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6143636" y="3643314"/>
            <a:ext cx="9286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7908" y="4844489"/>
            <a:ext cx="3329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сколько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электронных услуг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7000892" y="5477548"/>
            <a:ext cx="1833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</a:rPr>
              <a:t>Татарстан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1875" y="1785938"/>
            <a:ext cx="5357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Совместное заседание Государственного совета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Совета по развитию информационного общества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23 декабря 2009г.</a:t>
            </a:r>
            <a:endParaRPr lang="ru-RU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75" y="1293813"/>
            <a:ext cx="5357813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Послание Федеральному Собранию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12 ноября 2009г.</a:t>
            </a:r>
            <a:endParaRPr lang="ru-RU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50" y="4714875"/>
            <a:ext cx="557212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интегрированная система телекоммуникаций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Портал Правительства Республики Татарстан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Система электронного документооборота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Порталы «Государство-Бизнес-Население»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Система видеоконференцсвязи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8" y="5214938"/>
            <a:ext cx="1571625" cy="51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922134" y="2818309"/>
            <a:ext cx="324806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УСЛУГИ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93660" y="3500438"/>
            <a:ext cx="327211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электронные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92185" y="2536503"/>
            <a:ext cx="3228704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 descr="C:\Users\asus\Desktop\Коллегия\Картинки\ИТ-пар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1219200"/>
            <a:ext cx="2355850" cy="283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813" y="138113"/>
            <a:ext cx="74295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Технопарк в сфере высоких технологий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Республики Татарстан</a:t>
            </a:r>
          </a:p>
        </p:txBody>
      </p:sp>
      <p:pic>
        <p:nvPicPr>
          <p:cNvPr id="11" name="Рисунок 10" descr="ИТ-парк"/>
          <p:cNvPicPr/>
          <p:nvPr/>
        </p:nvPicPr>
        <p:blipFill>
          <a:blip r:embed="rId3" cstate="print"/>
          <a:srcRect r="5882"/>
          <a:stretch>
            <a:fillRect/>
          </a:stretch>
        </p:blipFill>
        <p:spPr bwMode="auto">
          <a:xfrm>
            <a:off x="7715250" y="4699000"/>
            <a:ext cx="1000125" cy="1373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7188" y="4913313"/>
            <a:ext cx="6286500" cy="123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Современная техническая инфраструктура;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Инвестиционно-венчурное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 финансирование проектов;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Доступ к научной и ресурсной базе;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Система качественного обслуживания резидентов. </a:t>
            </a:r>
          </a:p>
          <a:p>
            <a:pPr>
              <a:defRPr/>
            </a:pPr>
            <a:endParaRPr lang="ru-RU" b="1" dirty="0"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139595"/>
            <a:ext cx="202414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IT-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парк</a:t>
            </a:r>
          </a:p>
          <a:p>
            <a:pPr>
              <a:defRPr/>
            </a:pP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 Татарстан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3816" y="4662082"/>
            <a:ext cx="4239622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Ключевые составляющие комплекса: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57563" y="1181100"/>
            <a:ext cx="5429250" cy="4924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Единственный запущенный технопарк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в Российской Федерации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7563" y="1722438"/>
            <a:ext cx="542925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Территориальная </a:t>
            </a:r>
            <a:r>
              <a:rPr lang="ru-RU" sz="14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концентрация финансовых и интеллектуальных ресурсов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7563" y="2286000"/>
            <a:ext cx="5429250" cy="4924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Организация</a:t>
            </a:r>
            <a:r>
              <a:rPr lang="ru-RU" sz="12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производства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высокотехнологичной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продукции и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услуг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63" y="2857499"/>
            <a:ext cx="5429250" cy="7318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Гибкая модель строительства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успешного бизнеса, </a:t>
            </a:r>
            <a:r>
              <a:rPr lang="ru-RU" sz="14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инструменты развития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для уже существующих проектов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63" y="3661016"/>
            <a:ext cx="5429250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Формирование высокой инвестиционной привлекательности Татарстана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, привлечение крупных инвесторов и партнеров для повышения глобальной конкурентоспособности местных товаропроизводителей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gov.tatar.ru\mcrt\udata\ildar.nizamiev\Desktop\Temp\ДОМОЙ\et003-600x845.jpg"/>
          <p:cNvPicPr>
            <a:picLocks noChangeAspect="1" noChangeArrowheads="1"/>
          </p:cNvPicPr>
          <p:nvPr/>
        </p:nvPicPr>
        <p:blipFill>
          <a:blip r:embed="rId2" cstate="print"/>
          <a:srcRect t="14814"/>
          <a:stretch>
            <a:fillRect/>
          </a:stretch>
        </p:blipFill>
        <p:spPr bwMode="auto">
          <a:xfrm>
            <a:off x="714375" y="1071563"/>
            <a:ext cx="23812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>
              <a:defRPr/>
            </a:pPr>
            <a:r>
              <a:rPr sz="2800" dirty="0" smtClean="0">
                <a:cs typeface="Times New Roman" pitchFamily="18" charset="0"/>
              </a:rPr>
              <a:t>Кластер в сфере информационных технологий 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r>
              <a:rPr sz="2800" dirty="0" smtClean="0">
                <a:cs typeface="Times New Roman" pitchFamily="18" charset="0"/>
              </a:rPr>
              <a:t>Республики Татарстан</a:t>
            </a:r>
            <a:br>
              <a:rPr sz="2800" dirty="0" smtClean="0">
                <a:cs typeface="Times New Roman" pitchFamily="18" charset="0"/>
              </a:rPr>
            </a:br>
            <a:endParaRPr sz="2800" dirty="0"/>
          </a:p>
        </p:txBody>
      </p:sp>
      <p:pic>
        <p:nvPicPr>
          <p:cNvPr id="8" name="Рисунок 7" descr="http://www.icl.ru/html/themes/main_page/images/ru/header_img/logo.gif">
            <a:hlinkClick r:id="rId3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257"/>
          <a:stretch>
            <a:fillRect/>
          </a:stretch>
        </p:blipFill>
        <p:spPr bwMode="auto">
          <a:xfrm>
            <a:off x="3746860" y="4176888"/>
            <a:ext cx="923591" cy="461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28728" y="1071546"/>
            <a:ext cx="202414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IT-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кластер</a:t>
            </a:r>
          </a:p>
          <a:p>
            <a:pPr>
              <a:defRPr/>
            </a:pP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Республики Татарстан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42938" y="5072063"/>
            <a:ext cx="7929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Указ Президента Республики Татарстан 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№УП-</a:t>
            </a:r>
            <a:r>
              <a:rPr lang="en-US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320</a:t>
            </a:r>
            <a:r>
              <a:rPr 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 от </a:t>
            </a:r>
            <a:r>
              <a:rPr lang="en-US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10</a:t>
            </a:r>
            <a:r>
              <a:rPr 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.0</a:t>
            </a:r>
            <a:r>
              <a:rPr lang="en-US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7</a:t>
            </a:r>
            <a:r>
              <a:rPr 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.200</a:t>
            </a:r>
            <a:r>
              <a:rPr lang="en-US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8</a:t>
            </a:r>
            <a:r>
              <a:rPr lang="ru-RU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+mj-ea"/>
                <a:cs typeface="+mj-cs"/>
              </a:rPr>
              <a:t>г. </a:t>
            </a:r>
            <a:endParaRPr lang="en-US" sz="1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«О создании в Республике Татарстан производственного кластера в сфере информационных технологий»</a:t>
            </a:r>
          </a:p>
        </p:txBody>
      </p:sp>
      <p:pic>
        <p:nvPicPr>
          <p:cNvPr id="10" name="Picture 2" descr="ТатАИСЭнерго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6471" y="4648204"/>
            <a:ext cx="1691551" cy="29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www.abak.ru/fotos/promo_akt/Lexmark_E250D.jpg">
            <a:hlinkClick r:id="rId7"/>
          </p:cNvPr>
          <p:cNvPicPr/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9000" t="79394" r="63334"/>
          <a:stretch>
            <a:fillRect/>
          </a:stretch>
        </p:blipFill>
        <p:spPr bwMode="auto">
          <a:xfrm>
            <a:off x="2317728" y="4164994"/>
            <a:ext cx="642942" cy="44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1" name="Picture 4" descr="Группа компаний Центр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82" y="4716202"/>
            <a:ext cx="1214447" cy="149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429000" y="2960688"/>
            <a:ext cx="542925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Работает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на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федеральном и международном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рынках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ИТ-услуг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1071563"/>
            <a:ext cx="5429250" cy="338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Использует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аутсорсинговую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модель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1531938"/>
            <a:ext cx="542925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Является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«республиканским системным интегратором»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29000" y="2246313"/>
            <a:ext cx="542925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Обеспечивает ИТ-услугами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государственный сектор, предприятия и население республики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3" descr="\\gov.tatar.ru\mcrt\udata\ildar.nizamiev\Desktop\Низамиев ОРИУТ\ИКТ ГИО 2009\Баннер ИКТ ГИО\эмблема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8384" y="411004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5825" y="4056063"/>
            <a:ext cx="742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TaxN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4675" y="4525962"/>
            <a:ext cx="1736725" cy="3371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747260" y="3139440"/>
            <a:ext cx="1353820" cy="254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234440" y="2994660"/>
            <a:ext cx="1463040" cy="1524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8515350" cy="868362"/>
          </a:xfrm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cs typeface="Times New Roman" pitchFamily="18" charset="0"/>
              </a:rPr>
              <a:t>Образовательный кластер</a:t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>                      «</a:t>
            </a:r>
            <a:r>
              <a:rPr lang="ru-RU" sz="2800" dirty="0" err="1" smtClean="0">
                <a:cs typeface="Times New Roman" pitchFamily="18" charset="0"/>
              </a:rPr>
              <a:t>Инфокоммуникации</a:t>
            </a:r>
            <a:r>
              <a:rPr lang="ru-RU" sz="2800" dirty="0" smtClean="0">
                <a:cs typeface="Times New Roman" pitchFamily="18" charset="0"/>
              </a:rPr>
              <a:t> и связь»</a:t>
            </a:r>
          </a:p>
        </p:txBody>
      </p:sp>
      <p:pic>
        <p:nvPicPr>
          <p:cNvPr id="18436" name="Picture 4" descr="\\gov.tatar.ru\mcrt\udata\ildar.nizamiev\Desktop\Temp\Домой 4\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285860"/>
            <a:ext cx="1768682" cy="1179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5008" y="1357298"/>
            <a:ext cx="205838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Ежегодно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более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1000 </a:t>
            </a:r>
          </a:p>
          <a:p>
            <a:pPr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специалистов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2200" y="1447800"/>
            <a:ext cx="3111500" cy="889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Министерство информатизации и связи Республики Татарстан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6800" y="2679700"/>
            <a:ext cx="2209800" cy="711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Организации и предприятия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70400" y="2679700"/>
            <a:ext cx="2336800" cy="711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Образовательные учреждения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1400" y="3670300"/>
            <a:ext cx="3225800" cy="2311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600" y="3746500"/>
            <a:ext cx="3670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ОАО «</a:t>
            </a:r>
            <a:r>
              <a:rPr lang="ru-RU" sz="1300" b="1" dirty="0" err="1" smtClean="0">
                <a:solidFill>
                  <a:schemeClr val="bg1"/>
                </a:solidFill>
                <a:latin typeface="Georgia" pitchFamily="18" charset="0"/>
              </a:rPr>
              <a:t>Таттелеком</a:t>
            </a:r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ФГУП «РТРС» «РТПЦ РТ»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ФГУП «УПС «Татарстан </a:t>
            </a:r>
            <a:r>
              <a:rPr lang="ru-RU" sz="1300" b="1" dirty="0" err="1" smtClean="0">
                <a:solidFill>
                  <a:schemeClr val="bg1"/>
                </a:solidFill>
                <a:latin typeface="Georgia" pitchFamily="18" charset="0"/>
              </a:rPr>
              <a:t>почтасы</a:t>
            </a:r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ОАО «</a:t>
            </a:r>
            <a:r>
              <a:rPr lang="en-US" sz="1300" b="1" dirty="0" smtClean="0">
                <a:solidFill>
                  <a:schemeClr val="bg1"/>
                </a:solidFill>
                <a:latin typeface="Georgia" pitchFamily="18" charset="0"/>
              </a:rPr>
              <a:t>ICL</a:t>
            </a:r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-КПО ВС»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ОАО «ТРК «ТВТ»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ООО «</a:t>
            </a:r>
            <a:r>
              <a:rPr lang="ru-RU" sz="1300" b="1" dirty="0" err="1" smtClean="0">
                <a:solidFill>
                  <a:schemeClr val="bg1"/>
                </a:solidFill>
                <a:latin typeface="Georgia" pitchFamily="18" charset="0"/>
              </a:rPr>
              <a:t>Телесет</a:t>
            </a:r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ООО «ЦЕНТР»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ЗАО «Абак-Центр»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ООО «БАРС </a:t>
            </a:r>
            <a:r>
              <a:rPr lang="ru-RU" sz="1300" b="1" dirty="0" err="1" smtClean="0">
                <a:solidFill>
                  <a:schemeClr val="bg1"/>
                </a:solidFill>
                <a:latin typeface="Georgia" pitchFamily="18" charset="0"/>
              </a:rPr>
              <a:t>Груп</a:t>
            </a:r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»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ЗАО «</a:t>
            </a:r>
            <a:r>
              <a:rPr lang="ru-RU" sz="1300" b="1" dirty="0" err="1" smtClean="0">
                <a:solidFill>
                  <a:schemeClr val="bg1"/>
                </a:solidFill>
                <a:latin typeface="Georgia" pitchFamily="18" charset="0"/>
              </a:rPr>
              <a:t>ТаксНет</a:t>
            </a:r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5799" y="3657600"/>
            <a:ext cx="3888347" cy="2311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9" y="3733800"/>
            <a:ext cx="39568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Казанский Государственный технический университет </a:t>
            </a:r>
            <a:endParaRPr lang="en-US" sz="13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им</a:t>
            </a:r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. А.Н. Туполева</a:t>
            </a:r>
          </a:p>
          <a:p>
            <a:endParaRPr lang="ru-RU" sz="3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Казанский филиал Поволжского государственного университета телекоммуникаций и информатики</a:t>
            </a:r>
          </a:p>
          <a:p>
            <a:endParaRPr lang="ru-RU" sz="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Казанский </a:t>
            </a:r>
            <a:r>
              <a:rPr lang="ru-RU" sz="1300" b="1" dirty="0" err="1" smtClean="0">
                <a:solidFill>
                  <a:schemeClr val="bg1"/>
                </a:solidFill>
                <a:latin typeface="Georgia" pitchFamily="18" charset="0"/>
              </a:rPr>
              <a:t>электротехникум</a:t>
            </a:r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 связи</a:t>
            </a:r>
          </a:p>
          <a:p>
            <a:endParaRPr lang="ru-RU" sz="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Georgia" pitchFamily="18" charset="0"/>
              </a:rPr>
              <a:t>«Институт экономики, управления и права (г.Казань)»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1983740" y="2473960"/>
            <a:ext cx="3441700" cy="127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98425"/>
            <a:ext cx="8229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Развитие цифрового телерадиовещания</a:t>
            </a:r>
          </a:p>
        </p:txBody>
      </p:sp>
      <p:pic>
        <p:nvPicPr>
          <p:cNvPr id="8" name="Picture 12" descr="Картинка 15 из 4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895" y="4082687"/>
            <a:ext cx="2859320" cy="15506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 extrusionH="152400" contourW="12700">
            <a:bevelT w="25400" h="19050"/>
            <a:contourClr>
              <a:schemeClr val="bg1"/>
            </a:contourClr>
          </a:sp3d>
        </p:spPr>
      </p:pic>
      <p:grpSp>
        <p:nvGrpSpPr>
          <p:cNvPr id="2" name="Группа 8"/>
          <p:cNvGrpSpPr/>
          <p:nvPr/>
        </p:nvGrpSpPr>
        <p:grpSpPr>
          <a:xfrm>
            <a:off x="3355043" y="3518047"/>
            <a:ext cx="4090287" cy="1828006"/>
            <a:chOff x="4168235" y="1215703"/>
            <a:chExt cx="4090287" cy="18280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616871" y="1510209"/>
              <a:ext cx="3167855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800" b="1" spc="3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60000" endA="900" endPos="58000" dir="5400000" sy="-100000" algn="bl" rotWithShape="0"/>
                  </a:effectLst>
                  <a:latin typeface="Georgia" pitchFamily="18" charset="0"/>
                </a:rPr>
                <a:t>ПРОГРАММА</a:t>
              </a:r>
              <a:endParaRPr lang="ru-RU" sz="2800" b="1" spc="3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68235" y="1932900"/>
              <a:ext cx="4090287" cy="7694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Организация цифрового</a:t>
              </a:r>
            </a:p>
            <a:p>
              <a:pPr algn="ctr">
                <a:defRPr/>
              </a:pPr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телерадиовещания в РТ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406010" y="1215703"/>
              <a:ext cx="3510320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Республиканская целевая</a:t>
              </a:r>
              <a:endPara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41571" y="2674377"/>
              <a:ext cx="2911758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b="1" spc="3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на 2009-2015 годы</a:t>
              </a:r>
              <a:endParaRPr lang="ru-RU" b="1" spc="3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4" name="Скругленная прямоугольная выноска 13"/>
          <p:cNvSpPr/>
          <p:nvPr/>
        </p:nvSpPr>
        <p:spPr>
          <a:xfrm>
            <a:off x="6197600" y="1054100"/>
            <a:ext cx="2717800" cy="939800"/>
          </a:xfrm>
          <a:prstGeom prst="wedgeRoundRectCallout">
            <a:avLst>
              <a:gd name="adj1" fmla="val -48720"/>
              <a:gd name="adj2" fmla="val 116332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Доступный миру региональный контент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93700" y="1046847"/>
            <a:ext cx="2768600" cy="985153"/>
          </a:xfrm>
          <a:prstGeom prst="wedgeRoundRectCallout">
            <a:avLst>
              <a:gd name="adj1" fmla="val 72330"/>
              <a:gd name="adj2" fmla="val 110867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Миграция на цифровую </a:t>
            </a:r>
            <a:r>
              <a:rPr lang="ru-RU" sz="1600" b="1" dirty="0" err="1" smtClean="0">
                <a:latin typeface="Georgia" pitchFamily="18" charset="0"/>
              </a:rPr>
              <a:t>инфоплатформу</a:t>
            </a:r>
            <a:endParaRPr lang="ru-RU" sz="1600" b="1" dirty="0" smtClean="0">
              <a:latin typeface="Georgia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238500" y="1072246"/>
            <a:ext cx="2832100" cy="921654"/>
          </a:xfrm>
          <a:prstGeom prst="wedgeRoundRectCallout">
            <a:avLst>
              <a:gd name="adj1" fmla="val 20720"/>
              <a:gd name="adj2" fmla="val 96976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8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Заинтересованность бизнеса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(контент-провайдеры)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33617" y="3342697"/>
            <a:ext cx="2309583" cy="886403"/>
          </a:xfrm>
          <a:prstGeom prst="wedgeRoundRectCallout">
            <a:avLst>
              <a:gd name="adj1" fmla="val 74851"/>
              <a:gd name="adj2" fmla="val 25309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Новое качество, количество и цена контента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393701" y="2311400"/>
            <a:ext cx="2286000" cy="911402"/>
          </a:xfrm>
          <a:prstGeom prst="wedgeRoundRectCallout">
            <a:avLst>
              <a:gd name="adj1" fmla="val 78857"/>
              <a:gd name="adj2" fmla="val 47546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Эфирное и кабельное цифровое ТРВ</a:t>
            </a:r>
          </a:p>
        </p:txBody>
      </p:sp>
      <p:pic>
        <p:nvPicPr>
          <p:cNvPr id="4" name="Picture 2" descr="Картинка 2 из 45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3072"/>
            <a:ext cx="2171700" cy="2010834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6972300" y="2120900"/>
            <a:ext cx="1955800" cy="1435100"/>
          </a:xfrm>
          <a:prstGeom prst="wedgeRoundRectCallout">
            <a:avLst>
              <a:gd name="adj1" fmla="val -65900"/>
              <a:gd name="adj2" fmla="val 34556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Освоение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5,6 млрд. руб. </a:t>
            </a:r>
            <a:r>
              <a:rPr lang="ru-RU" sz="1400" b="1" dirty="0" smtClean="0">
                <a:latin typeface="Georgia" pitchFamily="18" charset="0"/>
              </a:rPr>
              <a:t>(1,13 млрд. бюджет РФ + 4,48 млрд. </a:t>
            </a:r>
            <a:r>
              <a:rPr lang="ru-RU" sz="1400" b="1" dirty="0" err="1" smtClean="0">
                <a:latin typeface="Georgia" pitchFamily="18" charset="0"/>
              </a:rPr>
              <a:t>внебюджет</a:t>
            </a:r>
            <a:r>
              <a:rPr lang="ru-RU" sz="1400" b="1" dirty="0" smtClean="0">
                <a:latin typeface="Georgia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0901" y="4677411"/>
            <a:ext cx="1650999" cy="104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88" y="1588"/>
            <a:ext cx="8583612" cy="954107"/>
          </a:xfrm>
        </p:spPr>
        <p:txBody>
          <a:bodyPr wrap="square">
            <a:spAutoFit/>
          </a:bodyPr>
          <a:lstStyle/>
          <a:p>
            <a:pPr algn="l">
              <a:tabLst>
                <a:tab pos="1168400" algn="l"/>
              </a:tabLst>
              <a:defRPr/>
            </a:pP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XXVII 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Всемирная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 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летняя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 </a:t>
            </a:r>
            <a:b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</a:b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                  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Универсиада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 2013 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года</a:t>
            </a: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 в </a:t>
            </a:r>
            <a:r>
              <a:rPr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Arial" charset="0"/>
              </a:rPr>
              <a:t>г.Казани</a:t>
            </a:r>
            <a:endParaRPr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ea typeface="+mn-ea"/>
              <a:cs typeface="Arial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878911" y="3347835"/>
            <a:ext cx="5011089" cy="2664706"/>
            <a:chOff x="1567511" y="1335314"/>
            <a:chExt cx="6168603" cy="328022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567511" y="1335314"/>
              <a:ext cx="6168603" cy="3280227"/>
            </a:xfrm>
            <a:prstGeom prst="roundRect">
              <a:avLst/>
            </a:prstGeom>
            <a:gradFill>
              <a:gsLst>
                <a:gs pos="0">
                  <a:schemeClr val="accent4">
                    <a:shade val="51000"/>
                    <a:satMod val="130000"/>
                    <a:alpha val="53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959427" y="1698169"/>
              <a:ext cx="2656115" cy="12192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62630" y="1799770"/>
              <a:ext cx="2191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Система Управления Играми</a:t>
              </a:r>
              <a:endPara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680805" y="1690915"/>
              <a:ext cx="2656115" cy="12192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4008" y="1792516"/>
              <a:ext cx="2191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Система Управления Результатами</a:t>
              </a:r>
              <a:endPara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952173" y="2953633"/>
              <a:ext cx="2656115" cy="12192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55376" y="3055234"/>
              <a:ext cx="2191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Система Управления Ресурсами</a:t>
              </a:r>
              <a:endPara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673551" y="2946379"/>
              <a:ext cx="2656115" cy="12192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76754" y="3047980"/>
              <a:ext cx="2191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Система </a:t>
              </a:r>
              <a:r>
                <a:rPr lang="ru-RU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ПредоставленияИнформации</a:t>
              </a:r>
              <a:endPara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519" y="1959429"/>
              <a:ext cx="1059795" cy="15657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901372" y="4172862"/>
              <a:ext cx="5718627" cy="41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itchFamily="18" charset="0"/>
                </a:rPr>
                <a:t>Система информационной безопасности</a:t>
              </a:r>
              <a:endPara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26" name="Text Box 1027"/>
          <p:cNvSpPr txBox="1">
            <a:spLocks noChangeArrowheads="1"/>
          </p:cNvSpPr>
          <p:nvPr/>
        </p:nvSpPr>
        <p:spPr bwMode="auto">
          <a:xfrm>
            <a:off x="127000" y="3604981"/>
            <a:ext cx="38513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Казань с мощными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ИКТ-решениями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 для Универсиады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!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32200" y="1046163"/>
            <a:ext cx="542925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12000</a:t>
            </a:r>
            <a:r>
              <a:rPr lang="ru-RU" sz="16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спортсменов и членов делегаций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32200" y="1338263"/>
            <a:ext cx="542925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170</a:t>
            </a:r>
            <a:r>
              <a:rPr lang="ru-RU" sz="16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стран мира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2200" y="1985963"/>
            <a:ext cx="542925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1500</a:t>
            </a:r>
            <a:r>
              <a:rPr lang="ru-RU" sz="16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представителей СМИ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32200" y="2316163"/>
            <a:ext cx="542925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300000</a:t>
            </a:r>
            <a:r>
              <a:rPr lang="ru-RU" sz="16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туристов и болельщиков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26" name="Picture 2" descr="Фотоархив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" y="1181100"/>
            <a:ext cx="260604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3632200" y="1655763"/>
            <a:ext cx="542925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64</a:t>
            </a:r>
            <a:r>
              <a:rPr lang="ru-RU" sz="16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chemeClr val="bg1">
                      <a:alpha val="65000"/>
                    </a:scheme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спортивных объекта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9700" y="4251236"/>
            <a:ext cx="370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(модернизация, развитие и совершенствование существующей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ИКТ-инфраструктуры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)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32200" y="2620963"/>
            <a:ext cx="53213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млрд.руб</a:t>
            </a:r>
            <a:r>
              <a:rPr lang="ru-RU" sz="20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cs typeface="Arial" pitchFamily="34" charset="0"/>
              </a:rPr>
              <a:t>– планируемый объем  	  	             финансирования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\\gov.tatar.ru\mcrt\udata\ildar.nizamiev\Desktop\Низамиев ОРИУТ\Форумы, конференции\СГК\20091028_ВВЦ (пав.69)\РФ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8763" y="971238"/>
            <a:ext cx="6434137" cy="41595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3" descr="C:\Users\asus\Desktop\Коллегия\Рисунки\Люд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443" y="1623675"/>
            <a:ext cx="2617658" cy="20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21786" y="615047"/>
            <a:ext cx="3400914" cy="896253"/>
          </a:xfrm>
          <a:prstGeom prst="wedgeRoundRectCallout">
            <a:avLst>
              <a:gd name="adj1" fmla="val 56189"/>
              <a:gd name="adj2" fmla="val 119220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Отечественная</a:t>
            </a:r>
          </a:p>
          <a:p>
            <a:pPr algn="ctr"/>
            <a:r>
              <a:rPr lang="ru-RU" b="1" dirty="0" err="1" smtClean="0">
                <a:latin typeface="Georgia" pitchFamily="18" charset="0"/>
              </a:rPr>
              <a:t>ИТ-индустрия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(софт, оборудование)</a:t>
            </a:r>
            <a:endParaRPr lang="ru-RU" sz="1200" b="1" dirty="0" smtClean="0">
              <a:latin typeface="Georgia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349386" y="4640947"/>
            <a:ext cx="3400914" cy="896253"/>
          </a:xfrm>
          <a:prstGeom prst="wedgeRoundRectCallout">
            <a:avLst>
              <a:gd name="adj1" fmla="val -57708"/>
              <a:gd name="adj2" fmla="val -154263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Кадры для индустрии, кадры для модернизации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1786" y="4653647"/>
            <a:ext cx="3400914" cy="896253"/>
          </a:xfrm>
          <a:prstGeom prst="wedgeRoundRectCallout">
            <a:avLst>
              <a:gd name="adj1" fmla="val 55070"/>
              <a:gd name="adj2" fmla="val -158515"/>
              <a:gd name="adj3" fmla="val 16667"/>
            </a:avLst>
          </a:prstGeom>
          <a:gradFill>
            <a:gsLst>
              <a:gs pos="0">
                <a:schemeClr val="accent4">
                  <a:shade val="51000"/>
                  <a:satMod val="130000"/>
                  <a:alpha val="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Создание новых </a:t>
            </a:r>
            <a:r>
              <a:rPr lang="ru-RU" sz="1600" b="1" dirty="0" err="1" smtClean="0">
                <a:latin typeface="Georgia" pitchFamily="18" charset="0"/>
              </a:rPr>
              <a:t>ИТ-услуг</a:t>
            </a:r>
            <a:r>
              <a:rPr lang="ru-RU" sz="1600" b="1" dirty="0" smtClean="0">
                <a:latin typeface="Georgia" pitchFamily="18" charset="0"/>
              </a:rPr>
              <a:t> для населения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38800" y="589647"/>
            <a:ext cx="3086100" cy="896253"/>
          </a:xfrm>
          <a:prstGeom prst="wedgeRoundRectCallout">
            <a:avLst>
              <a:gd name="adj1" fmla="val -61471"/>
              <a:gd name="adj2" fmla="val 129138"/>
              <a:gd name="adj3" fmla="val 16667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Субъекты РФ – точки роста для бизнеса</a:t>
            </a:r>
            <a:endParaRPr lang="ru-RU" sz="1600" b="1" dirty="0" smtClean="0">
              <a:latin typeface="Georgia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09086" y="1631047"/>
            <a:ext cx="2130914" cy="1416953"/>
          </a:xfrm>
          <a:prstGeom prst="wedgeRoundRectCallout">
            <a:avLst>
              <a:gd name="adj1" fmla="val 103655"/>
              <a:gd name="adj2" fmla="val 26389"/>
              <a:gd name="adj3" fmla="val 16667"/>
            </a:avLst>
          </a:prstGeom>
          <a:gradFill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Предоставление услуг по </a:t>
            </a:r>
            <a:r>
              <a:rPr lang="ru-RU" sz="1600" b="1" dirty="0" err="1" smtClean="0">
                <a:latin typeface="Georgia" pitchFamily="18" charset="0"/>
              </a:rPr>
              <a:t>аутсорсинговой</a:t>
            </a:r>
            <a:r>
              <a:rPr lang="ru-RU" sz="1600" b="1" dirty="0" smtClean="0">
                <a:latin typeface="Georgia" pitchFamily="18" charset="0"/>
              </a:rPr>
              <a:t> модели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591300" y="1694547"/>
            <a:ext cx="2146300" cy="1416953"/>
          </a:xfrm>
          <a:prstGeom prst="wedgeRoundRectCallout">
            <a:avLst>
              <a:gd name="adj1" fmla="val -94658"/>
              <a:gd name="adj2" fmla="val 21010"/>
              <a:gd name="adj3" fmla="val 16667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34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Участие в создании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«Электронного Правительства»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21786" y="3175000"/>
            <a:ext cx="2296014" cy="1282700"/>
          </a:xfrm>
          <a:prstGeom prst="wedgeRoundRectCallout">
            <a:avLst>
              <a:gd name="adj1" fmla="val 89110"/>
              <a:gd name="adj2" fmla="val -42291"/>
              <a:gd name="adj3" fmla="val 16667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31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Georgia" pitchFamily="18" charset="0"/>
              </a:rPr>
              <a:t>Клиенто</a:t>
            </a:r>
            <a:r>
              <a:rPr lang="ru-RU" sz="1600" b="1" dirty="0" smtClean="0">
                <a:latin typeface="Georgia" pitchFamily="18" charset="0"/>
              </a:rPr>
              <a:t>- и сервис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ориентированная политика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591300" y="3307447"/>
            <a:ext cx="2146300" cy="1112153"/>
          </a:xfrm>
          <a:prstGeom prst="wedgeRoundRectCallout">
            <a:avLst>
              <a:gd name="adj1" fmla="val -95842"/>
              <a:gd name="adj2" fmla="val -50054"/>
              <a:gd name="adj3" fmla="val 16667"/>
            </a:avLst>
          </a:prstGeom>
          <a:gradFill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Освоение новейших технологий</a:t>
            </a:r>
            <a:endParaRPr lang="en-US" sz="1600" b="1" dirty="0" smtClean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55858" y="1862435"/>
            <a:ext cx="8354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IT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771" t="8115" r="791" b="6013"/>
          <a:stretch/>
        </p:blipFill>
        <p:spPr>
          <a:xfrm>
            <a:off x="50800" y="174625"/>
            <a:ext cx="9001125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154" name="Рисунок 2" descr="C:\Users\asus\Desktop\Коллегия\Картинки\ИТ-ли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91343" y="215900"/>
            <a:ext cx="7015844" cy="496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7300" y="2066818"/>
            <a:ext cx="337669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ЛИДЕР</a:t>
            </a:r>
            <a:endParaRPr lang="ru-RU" sz="54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5127" y="3355410"/>
            <a:ext cx="36563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РАЗВИТИЯ</a:t>
            </a:r>
            <a:endParaRPr lang="ru-RU" sz="48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3704" y="2780582"/>
            <a:ext cx="45493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нформационного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356100"/>
            <a:ext cx="3744889" cy="167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\\tsclient\media\sda1\Важно 2\Картинки\666\communication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790575"/>
            <a:ext cx="1733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Картинка 18 из 1798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1962150"/>
            <a:ext cx="9286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6063" y="2000250"/>
            <a:ext cx="7778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1543050" y="1835150"/>
            <a:ext cx="1774825" cy="533400"/>
            <a:chOff x="2857488" y="5143512"/>
            <a:chExt cx="1428760" cy="428628"/>
          </a:xfrm>
        </p:grpSpPr>
        <p:sp>
          <p:nvSpPr>
            <p:cNvPr id="8" name="Овал 7"/>
            <p:cNvSpPr/>
            <p:nvPr/>
          </p:nvSpPr>
          <p:spPr>
            <a:xfrm>
              <a:off x="2857488" y="5143512"/>
              <a:ext cx="1428760" cy="428628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 err="1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9" name="Прямоугольник 7"/>
            <p:cNvSpPr/>
            <p:nvPr/>
          </p:nvSpPr>
          <p:spPr>
            <a:xfrm>
              <a:off x="2913298" y="5162148"/>
              <a:ext cx="1345240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i</a:t>
              </a: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-Government</a:t>
              </a:r>
              <a:endPara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2071688"/>
            <a:ext cx="16414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\\tsclient\media\sda1\Важно 2\Картинки\666\Scheme1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7858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Картинка 7 из 9671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804863"/>
            <a:ext cx="135731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\\gov.tatar.ru\mcrt\udata\ildar.nizamiev\Desktop\Низамиев ОРИУТ\Законопроекты (Низамиев ОРИУТ)\Проект Стратегия развития ИКТ-рынка до 2013 года\Стратегия ИКТ в РТ 2015\Картинки\map2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2143116"/>
            <a:ext cx="9144000" cy="5245674"/>
          </a:xfrm>
          <a:prstGeom prst="rect">
            <a:avLst/>
          </a:prstGeom>
          <a:noFill/>
          <a:scene3d>
            <a:camera prst="orthographicFront">
              <a:rot lat="3600000" lon="0" rev="0"/>
            </a:camera>
            <a:lightRig rig="threePt" dir="t"/>
          </a:scene3d>
          <a:sp3d>
            <a:bevelT/>
          </a:sp3d>
        </p:spPr>
      </p:pic>
      <p:pic>
        <p:nvPicPr>
          <p:cNvPr id="35850" name="Picture 16" descr="\\gov.tatar.ru\mcrt\udata\Yuliya.Kulikova\My Documents\My Pictures\20090907 Пиктограммы\web-icons-collection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4F2F3"/>
              </a:clrFrom>
              <a:clrTo>
                <a:srgbClr val="F4F2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1284288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22238" y="2813050"/>
            <a:ext cx="1774825" cy="531813"/>
            <a:chOff x="1216678" y="5143512"/>
            <a:chExt cx="1428760" cy="428628"/>
          </a:xfrm>
        </p:grpSpPr>
        <p:sp>
          <p:nvSpPr>
            <p:cNvPr id="16" name="Овал 3"/>
            <p:cNvSpPr/>
            <p:nvPr/>
          </p:nvSpPr>
          <p:spPr>
            <a:xfrm>
              <a:off x="1216678" y="5143512"/>
              <a:ext cx="1428760" cy="428628"/>
            </a:xfrm>
            <a:prstGeom prst="ellipse">
              <a:avLst/>
            </a:prstGeom>
            <a:gradFill>
              <a:gsLst>
                <a:gs pos="0">
                  <a:srgbClr val="CA3D3A"/>
                </a:gs>
                <a:gs pos="80000">
                  <a:srgbClr val="CD4643"/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  <a:effectLst>
              <a:outerShdw blurRad="40000" dist="23000" dir="5400000" rotWithShape="0">
                <a:srgbClr val="000000">
                  <a:alpha val="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17" name="Прямоугольник 4"/>
            <p:cNvSpPr/>
            <p:nvPr/>
          </p:nvSpPr>
          <p:spPr>
            <a:xfrm>
              <a:off x="1434866" y="5155408"/>
              <a:ext cx="98174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i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-Society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3762375" y="1357313"/>
            <a:ext cx="1776413" cy="566737"/>
            <a:chOff x="4429124" y="5143512"/>
            <a:chExt cx="1428760" cy="456524"/>
          </a:xfrm>
        </p:grpSpPr>
        <p:sp>
          <p:nvSpPr>
            <p:cNvPr id="19" name="Овал 9"/>
            <p:cNvSpPr/>
            <p:nvPr/>
          </p:nvSpPr>
          <p:spPr>
            <a:xfrm>
              <a:off x="4429124" y="5171408"/>
              <a:ext cx="1428760" cy="428628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 err="1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20" name="Прямоугольник 10"/>
            <p:cNvSpPr/>
            <p:nvPr/>
          </p:nvSpPr>
          <p:spPr>
            <a:xfrm>
              <a:off x="4572000" y="5143512"/>
              <a:ext cx="116275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i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-Economy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21" name="Стрелка вправо 20"/>
          <p:cNvSpPr/>
          <p:nvPr/>
        </p:nvSpPr>
        <p:spPr>
          <a:xfrm rot="19891980">
            <a:off x="5276332" y="2507179"/>
            <a:ext cx="976712" cy="266376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804645" y="2952968"/>
            <a:ext cx="1350428" cy="303636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009637">
            <a:off x="4196085" y="2361038"/>
            <a:ext cx="976712" cy="266376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708020" flipH="1">
            <a:off x="2967741" y="2496563"/>
            <a:ext cx="976712" cy="266376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1968043" y="2952966"/>
            <a:ext cx="1350428" cy="303636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2670175" y="2471738"/>
            <a:ext cx="3946525" cy="1314450"/>
            <a:chOff x="3520447" y="2857496"/>
            <a:chExt cx="3174469" cy="833641"/>
          </a:xfrm>
        </p:grpSpPr>
        <p:sp>
          <p:nvSpPr>
            <p:cNvPr id="27" name="Овал 26"/>
            <p:cNvSpPr/>
            <p:nvPr/>
          </p:nvSpPr>
          <p:spPr>
            <a:xfrm>
              <a:off x="3650585" y="2857496"/>
              <a:ext cx="2778803" cy="833641"/>
            </a:xfrm>
            <a:prstGeom prst="ellipse">
              <a:avLst/>
            </a:prstGeom>
            <a:scene3d>
              <a:camera prst="perspectiveAbove"/>
              <a:lightRig rig="threePt" dir="t">
                <a:rot lat="0" lon="0" rev="1200000"/>
              </a:lightRig>
            </a:scene3d>
            <a:sp3d extrusionH="577850">
              <a:bevelT w="127000" h="25400" prst="relaxedInset"/>
              <a:bevelB w="254000" h="12700"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 err="1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28" name="Прямоугольник 21"/>
            <p:cNvSpPr/>
            <p:nvPr/>
          </p:nvSpPr>
          <p:spPr>
            <a:xfrm>
              <a:off x="3520447" y="2857496"/>
              <a:ext cx="3174469" cy="741480"/>
            </a:xfrm>
            <a:prstGeom prst="ellipse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i-Tatarstan</a:t>
              </a:r>
              <a:endPara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0" y="26988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  <a:ea typeface="+mj-ea"/>
                <a:cs typeface="Times New Roman" pitchFamily="18" charset="0"/>
              </a:rPr>
              <a:t>Конкурентоспособный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  <a:ea typeface="+mj-ea"/>
                <a:cs typeface="Times New Roman" pitchFamily="18" charset="0"/>
              </a:rPr>
              <a:t>субъект -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Georgia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Georgia" pitchFamily="18" charset="0"/>
                <a:ea typeface="+mj-ea"/>
                <a:cs typeface="Times New Roman" pitchFamily="18" charset="0"/>
              </a:rPr>
              <a:t>конкурентоспособная Россия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1953" y="4892042"/>
            <a:ext cx="875624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43042" y="5099784"/>
            <a:ext cx="842282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Казань</a:t>
            </a:r>
          </a:p>
        </p:txBody>
      </p:sp>
      <p:pic>
        <p:nvPicPr>
          <p:cNvPr id="35872" name="Picture 14" descr="\\gov.tatar.ru\mcrt\udata\yuliya.kulikova\My Documents\My Pictures\20090909\f1864_siluet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1071563"/>
            <a:ext cx="2174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7224713" y="2797175"/>
            <a:ext cx="1776412" cy="547688"/>
            <a:chOff x="7572396" y="5131370"/>
            <a:chExt cx="1428760" cy="440770"/>
          </a:xfrm>
        </p:grpSpPr>
        <p:sp>
          <p:nvSpPr>
            <p:cNvPr id="34" name="Овал 33"/>
            <p:cNvSpPr/>
            <p:nvPr/>
          </p:nvSpPr>
          <p:spPr>
            <a:xfrm>
              <a:off x="7572396" y="5143512"/>
              <a:ext cx="1428760" cy="428628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 err="1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729786" y="5131370"/>
              <a:ext cx="111761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i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-Learning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5981700" y="1835150"/>
            <a:ext cx="1776413" cy="549275"/>
            <a:chOff x="6000760" y="5131370"/>
            <a:chExt cx="1428760" cy="440770"/>
          </a:xfrm>
        </p:grpSpPr>
        <p:sp>
          <p:nvSpPr>
            <p:cNvPr id="37" name="Овал 36"/>
            <p:cNvSpPr/>
            <p:nvPr/>
          </p:nvSpPr>
          <p:spPr>
            <a:xfrm>
              <a:off x="6000760" y="5143512"/>
              <a:ext cx="1428760" cy="428628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214612" y="5131370"/>
              <a:ext cx="1063128" cy="2971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i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-IT-Industry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20800" y="2614613"/>
            <a:ext cx="7605713" cy="7381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Министерство информатизации и связи Республики Татарстан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- уполномоченный орган исполнительной власти, разрабатывающий и реализующий государственную политику в сфере информатизации и связи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41438"/>
            <a:ext cx="6561138" cy="6318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Georgia" pitchFamily="18" charset="0"/>
              </a:rPr>
              <a:t>Республика Татарстан: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население - </a:t>
            </a: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3,</a:t>
            </a:r>
            <a:r>
              <a:rPr lang="en-US" sz="1400" b="1" dirty="0">
                <a:solidFill>
                  <a:srgbClr val="FF0000"/>
                </a:solidFill>
                <a:latin typeface="Georgia" pitchFamily="18" charset="0"/>
              </a:rPr>
              <a:t>8</a:t>
            </a: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 млн.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чел., </a:t>
            </a:r>
          </a:p>
          <a:p>
            <a:pPr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домохозяйств -</a:t>
            </a: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1,3 млн.,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территория - </a:t>
            </a: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68 тыс.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кв.км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1138" y="2022475"/>
            <a:ext cx="6553200" cy="307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Столица – город </a:t>
            </a: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Казань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– столица </a:t>
            </a: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Универсиады 2013 года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063" y="1136650"/>
            <a:ext cx="2438400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377825" y="3421063"/>
            <a:ext cx="4572000" cy="1989137"/>
            <a:chOff x="333829" y="3174481"/>
            <a:chExt cx="4572029" cy="1989209"/>
          </a:xfrm>
        </p:grpSpPr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105751" y="3174481"/>
              <a:ext cx="3800107" cy="793685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defRPr/>
              </a:pP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Georgia" pitchFamily="18" charset="0"/>
                  <a:ea typeface="+mj-ea"/>
                  <a:cs typeface="+mj-cs"/>
                </a:rPr>
                <a:t>Информатизация</a:t>
              </a: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417" y="3326887"/>
              <a:ext cx="652466" cy="158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1105751" y="3469004"/>
              <a:ext cx="3800107" cy="793684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defRPr/>
              </a:pP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Georgia" pitchFamily="18" charset="0"/>
                  <a:ea typeface="+mj-ea"/>
                  <a:cs typeface="+mj-cs"/>
                </a:rPr>
                <a:t>Связь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5417" y="3620584"/>
              <a:ext cx="652466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Заголовок 1"/>
            <p:cNvSpPr txBox="1">
              <a:spLocks/>
            </p:cNvSpPr>
            <p:nvPr/>
          </p:nvSpPr>
          <p:spPr>
            <a:xfrm>
              <a:off x="1105751" y="3785304"/>
              <a:ext cx="3800107" cy="793684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defRPr/>
              </a:pP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Georgia" pitchFamily="18" charset="0"/>
                  <a:ea typeface="+mj-ea"/>
                  <a:cs typeface="+mj-cs"/>
                </a:rPr>
                <a:t>Почта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417" y="3923808"/>
              <a:ext cx="65246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1105751" y="4066768"/>
              <a:ext cx="3800107" cy="258489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defRPr/>
              </a:pP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Georgia" pitchFamily="18" charset="0"/>
                  <a:ea typeface="+mj-ea"/>
                  <a:cs typeface="+mj-cs"/>
                </a:rPr>
                <a:t>Телерадиовещание</a:t>
              </a: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35417" y="4219094"/>
              <a:ext cx="652466" cy="158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1105751" y="4370005"/>
              <a:ext cx="3800107" cy="793685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defRPr/>
              </a:pP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Georgia" pitchFamily="18" charset="0"/>
                  <a:ea typeface="+mj-ea"/>
                  <a:cs typeface="+mj-cs"/>
                </a:rPr>
                <a:t>Информационная      	 безопасность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335417" y="4508029"/>
              <a:ext cx="652466" cy="158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rot="5400000" flipH="1" flipV="1">
              <a:off x="-331358" y="3847605"/>
              <a:ext cx="1331961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1" descr="Z:\Шрифты\DSC055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8F9"/>
              </a:clrFrom>
              <a:clrTo>
                <a:srgbClr val="F4F8F9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6629" y="4176203"/>
            <a:ext cx="2902857" cy="210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3" descr="\\gov.tatar.ru\mcrt\udata\ildar.nizamiev\Desktop\Низамиев ОРИУТ\ИКТ ГИО 2009\Баннер ИКТ ГИО\эмблем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8" y="2598738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395663" y="3433763"/>
            <a:ext cx="5530850" cy="13081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Миссия: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Развитие конкурентоспособной и высокоинтеллектуальной Республики Татарстан на мировом уровне за счет эффективной реализации государственной политики по внедрению ИКТ, проводимой высокопрофессиональным коллективом </a:t>
            </a:r>
            <a:r>
              <a:rPr lang="ru-RU" sz="1300" b="1" i="1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инфокоммуникационной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отрасли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66838" y="5307013"/>
            <a:ext cx="4643437" cy="5222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В отрасли информатизации и связи РТ 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более 200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компаний, </a:t>
            </a: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более 20 тыс.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Arial" pitchFamily="34" charset="0"/>
              </a:rPr>
              <a:t>человек</a:t>
            </a:r>
          </a:p>
        </p:txBody>
      </p:sp>
      <p:pic>
        <p:nvPicPr>
          <p:cNvPr id="27" name="Рисунок 3" descr="C:\Users\asus\Desktop\Коллегия\Рисунки\Люд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63643" y="5003800"/>
            <a:ext cx="1246723" cy="976844"/>
          </a:xfrm>
          <a:prstGeom prst="rect">
            <a:avLst/>
          </a:prstGeom>
          <a:noFill/>
          <a:ex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/>
          <a:srcRect l="771" t="8115" r="791" b="6013"/>
          <a:stretch/>
        </p:blipFill>
        <p:spPr>
          <a:xfrm>
            <a:off x="50800" y="174625"/>
            <a:ext cx="9001125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3" descr="Фон Титул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5" y="3786188"/>
            <a:ext cx="4286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Фазылзянов Фарит Мансурович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127500"/>
            <a:ext cx="4286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Министр информатизации и связи Республики Татарстан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322888"/>
            <a:ext cx="905354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</a:rPr>
              <a:t>Спасибо за внимание!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0938" y="6215063"/>
            <a:ext cx="1857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www.mcrt.ru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6" descr="\\gov.tatar.ru\mcrt\udata\ildar.nizamiev\Desktop\Temp\Домой 5\sotrudnichestvo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3627438"/>
            <a:ext cx="214312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00166" y="3071810"/>
            <a:ext cx="82868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Мы готовы к сотрудничеству!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2159399"/>
            <a:ext cx="3937000" cy="264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21786" y="1262747"/>
            <a:ext cx="3400914" cy="896253"/>
          </a:xfrm>
          <a:prstGeom prst="wedgeRoundRectCallout">
            <a:avLst>
              <a:gd name="adj1" fmla="val 61417"/>
              <a:gd name="adj2" fmla="val 134807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itchFamily="18" charset="0"/>
              </a:rPr>
              <a:t>100%</a:t>
            </a:r>
            <a:r>
              <a:rPr lang="en-US" sz="1600" b="1" dirty="0" smtClean="0">
                <a:latin typeface="Georgia" pitchFamily="18" charset="0"/>
              </a:rPr>
              <a:t> </a:t>
            </a:r>
            <a:r>
              <a:rPr lang="ru-RU" sz="1600" b="1" dirty="0" err="1" smtClean="0">
                <a:latin typeface="Georgia" pitchFamily="18" charset="0"/>
              </a:rPr>
              <a:t>цифровизация</a:t>
            </a:r>
            <a:r>
              <a:rPr lang="ru-RU" sz="1600" b="1" dirty="0" smtClean="0">
                <a:latin typeface="Georgia" pitchFamily="18" charset="0"/>
              </a:rPr>
              <a:t> телекоммуникационной инфраструктуры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771" t="8115" r="791" b="6013"/>
          <a:stretch/>
        </p:blipFill>
        <p:spPr>
          <a:xfrm>
            <a:off x="50800" y="174625"/>
            <a:ext cx="9001125" cy="971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349386" y="5225147"/>
            <a:ext cx="3400914" cy="896253"/>
          </a:xfrm>
          <a:prstGeom prst="wedgeRoundRectCallout">
            <a:avLst>
              <a:gd name="adj1" fmla="val -63683"/>
              <a:gd name="adj2" fmla="val -174101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6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Демонополизация рынка телекоммуникационных услуг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21786" y="5237847"/>
            <a:ext cx="3400914" cy="896253"/>
          </a:xfrm>
          <a:prstGeom prst="wedgeRoundRectCallout">
            <a:avLst>
              <a:gd name="adj1" fmla="val 59551"/>
              <a:gd name="adj2" fmla="val -175519"/>
              <a:gd name="adj3" fmla="val 16667"/>
            </a:avLst>
          </a:prstGeom>
          <a:gradFill>
            <a:gsLst>
              <a:gs pos="0">
                <a:schemeClr val="accent4">
                  <a:shade val="51000"/>
                  <a:satMod val="130000"/>
                  <a:alpha val="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Работа на принципах «</a:t>
            </a:r>
            <a:r>
              <a:rPr lang="ru-RU" sz="1600" b="1" dirty="0" err="1" smtClean="0">
                <a:latin typeface="Georgia" pitchFamily="18" charset="0"/>
              </a:rPr>
              <a:t>частно-государственного</a:t>
            </a:r>
            <a:r>
              <a:rPr lang="ru-RU" sz="1600" b="1" dirty="0" smtClean="0">
                <a:latin typeface="Georgia" pitchFamily="18" charset="0"/>
              </a:rPr>
              <a:t> партнерства»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638800" y="1237347"/>
            <a:ext cx="3086100" cy="896253"/>
          </a:xfrm>
          <a:prstGeom prst="wedgeRoundRectCallout">
            <a:avLst>
              <a:gd name="adj1" fmla="val -70524"/>
              <a:gd name="adj2" fmla="val 140474"/>
              <a:gd name="adj3" fmla="val 16667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50</a:t>
            </a:r>
            <a:r>
              <a:rPr lang="en-US" b="1" dirty="0" smtClean="0">
                <a:latin typeface="Georgia" pitchFamily="18" charset="0"/>
              </a:rPr>
              <a:t>%</a:t>
            </a:r>
            <a:r>
              <a:rPr lang="en-US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уровень проникновения Интернета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09086" y="2215247"/>
            <a:ext cx="2130914" cy="1416953"/>
          </a:xfrm>
          <a:prstGeom prst="wedgeRoundRectCallout">
            <a:avLst>
              <a:gd name="adj1" fmla="val 117363"/>
              <a:gd name="adj2" fmla="val 28182"/>
              <a:gd name="adj3" fmla="val 16667"/>
            </a:avLst>
          </a:prstGeom>
          <a:gradFill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Устранено «цифровое неравенство» между городом и селом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591300" y="2278747"/>
            <a:ext cx="2146300" cy="1416953"/>
          </a:xfrm>
          <a:prstGeom prst="wedgeRoundRectCallout">
            <a:avLst>
              <a:gd name="adj1" fmla="val -117735"/>
              <a:gd name="adj2" fmla="val 29973"/>
              <a:gd name="adj3" fmla="val 16667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34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Эффективная реализация элементов «Электронного Правительства»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21786" y="3759200"/>
            <a:ext cx="2296014" cy="1282700"/>
          </a:xfrm>
          <a:prstGeom prst="wedgeRoundRectCallout">
            <a:avLst>
              <a:gd name="adj1" fmla="val 104598"/>
              <a:gd name="adj2" fmla="val -50212"/>
              <a:gd name="adj3" fmla="val 16667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31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100% </a:t>
            </a:r>
            <a:r>
              <a:rPr lang="ru-RU" sz="1600" b="1" dirty="0" smtClean="0">
                <a:latin typeface="Georgia" pitchFamily="18" charset="0"/>
              </a:rPr>
              <a:t>обеспеченность универсальными услугами связи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591300" y="3891647"/>
            <a:ext cx="2146300" cy="1112153"/>
          </a:xfrm>
          <a:prstGeom prst="wedgeRoundRectCallout">
            <a:avLst>
              <a:gd name="adj1" fmla="val -118327"/>
              <a:gd name="adj2" fmla="val -55764"/>
              <a:gd name="adj3" fmla="val 16667"/>
            </a:avLst>
          </a:prstGeom>
          <a:gradFill>
            <a:gsLst>
              <a:gs pos="0">
                <a:schemeClr val="accent6">
                  <a:shade val="51000"/>
                  <a:satMod val="130000"/>
                  <a:alpha val="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Освоение технологий</a:t>
            </a:r>
            <a:endParaRPr lang="en-US" sz="1600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 3</a:t>
            </a:r>
            <a:r>
              <a:rPr lang="en-US" b="1" dirty="0" smtClean="0">
                <a:latin typeface="Georgia" pitchFamily="18" charset="0"/>
              </a:rPr>
              <a:t>G </a:t>
            </a:r>
            <a:r>
              <a:rPr lang="ru-RU" b="1" dirty="0" smtClean="0">
                <a:latin typeface="Georgia" pitchFamily="18" charset="0"/>
              </a:rPr>
              <a:t>и 4</a:t>
            </a:r>
            <a:r>
              <a:rPr lang="en-US" b="1" dirty="0" smtClean="0">
                <a:latin typeface="Georgia" pitchFamily="18" charset="0"/>
              </a:rPr>
              <a:t>G</a:t>
            </a:r>
            <a:endParaRPr lang="ru-RU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1663700" y="136525"/>
            <a:ext cx="770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ВЫПОЛНЕН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 государственный заказ на управление</a:t>
            </a:r>
          </a:p>
          <a:p>
            <a:pPr eaLnBrk="0" hangingPunct="0"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ДОСТИГНУТЫ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 индикаторы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обеспеченности населения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urostile" pitchFamily="34" charset="0"/>
              <a:ea typeface="+mj-ea"/>
              <a:cs typeface="+mj-cs"/>
            </a:endParaRPr>
          </a:p>
        </p:txBody>
      </p:sp>
      <p:pic>
        <p:nvPicPr>
          <p:cNvPr id="46083" name="Рисунок 3" descr="Z:\Шрифты\Презентация коллегия\Индикаторы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261" y="666288"/>
            <a:ext cx="9411161" cy="5594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54000" y="123825"/>
            <a:ext cx="1701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100%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63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46100" y="5384800"/>
            <a:ext cx="5549900" cy="12700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triangle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485900" y="53340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71900" y="53340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90800" y="53340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028700" y="3619500"/>
            <a:ext cx="1092200" cy="1397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133600" y="3098800"/>
            <a:ext cx="1079500" cy="5207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876800" y="533400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6212" y="5418435"/>
            <a:ext cx="6687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2006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24612" y="5418435"/>
            <a:ext cx="6687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2007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29512" y="5431135"/>
            <a:ext cx="6687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2008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97912" y="5431135"/>
            <a:ext cx="6687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2009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45042" y="5418435"/>
            <a:ext cx="9589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2010 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прогноз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225800" y="2946400"/>
            <a:ext cx="1092200" cy="1397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330700" y="2806700"/>
            <a:ext cx="1092200" cy="1397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028700" y="2603500"/>
            <a:ext cx="1079500" cy="3048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120900" y="2197100"/>
            <a:ext cx="1066800" cy="4064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200400" y="1993900"/>
            <a:ext cx="1104900" cy="2032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318000" y="1930400"/>
            <a:ext cx="1092200" cy="635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3900" y="37211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14,3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8800" y="3632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16,9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3700" y="3124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25,9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64000" y="29591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28,8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8900" y="2794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3BED3"/>
                </a:solidFill>
                <a:latin typeface="Cambria" pitchFamily="18" charset="0"/>
              </a:rPr>
              <a:t>31,9</a:t>
            </a:r>
            <a:endParaRPr lang="ru-RU" sz="1600" b="1" dirty="0">
              <a:solidFill>
                <a:srgbClr val="73BED3"/>
              </a:solidFill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1800" y="23749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Валовый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доход, </a:t>
            </a:r>
            <a:r>
              <a:rPr lang="ru-RU" sz="14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млрд.руб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24500" y="16383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Инвестиции,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млрд.руб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7400" y="2870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2,4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9600" y="26035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3,2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71800" y="21971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4,3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76700" y="2006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4,5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94300" y="1905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76361"/>
                </a:solidFill>
                <a:latin typeface="Cambria" pitchFamily="18" charset="0"/>
              </a:rPr>
              <a:t>4,6</a:t>
            </a:r>
            <a:endParaRPr lang="ru-RU" sz="1600" b="1" dirty="0">
              <a:solidFill>
                <a:srgbClr val="C76361"/>
              </a:solidFill>
              <a:latin typeface="Cambria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16200000">
            <a:off x="-1553550" y="3272450"/>
            <a:ext cx="4212000" cy="12700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triangle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ая прямоугольная выноска 51"/>
          <p:cNvSpPr/>
          <p:nvPr/>
        </p:nvSpPr>
        <p:spPr>
          <a:xfrm>
            <a:off x="5816600" y="3086100"/>
            <a:ext cx="1003300" cy="457200"/>
          </a:xfrm>
          <a:prstGeom prst="wedgeRoundRectCallout">
            <a:avLst>
              <a:gd name="adj1" fmla="val -150499"/>
              <a:gd name="adj2" fmla="val -37734"/>
              <a:gd name="adj3" fmla="val 16667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Рост на 11% </a:t>
            </a:r>
            <a:endParaRPr lang="ru-RU" sz="1200" b="1" dirty="0" smtClean="0">
              <a:latin typeface="Georgia" pitchFamily="18" charset="0"/>
            </a:endParaRPr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7137400" y="2882900"/>
            <a:ext cx="1816100" cy="787400"/>
          </a:xfrm>
          <a:prstGeom prst="wedgeRoundRectCallout">
            <a:avLst>
              <a:gd name="adj1" fmla="val -72093"/>
              <a:gd name="adj2" fmla="val -61245"/>
              <a:gd name="adj3" fmla="val 16667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Перечислено налогов          2,7 млрд. </a:t>
            </a:r>
            <a:r>
              <a:rPr lang="ru-RU" sz="1600" b="1" dirty="0" err="1" smtClean="0">
                <a:latin typeface="Georgia" pitchFamily="18" charset="0"/>
              </a:rPr>
              <a:t>руб</a:t>
            </a:r>
            <a:r>
              <a:rPr lang="ru-RU" sz="1600" b="1" dirty="0" smtClean="0">
                <a:latin typeface="Georgia" pitchFamily="18" charset="0"/>
              </a:rPr>
              <a:t> </a:t>
            </a:r>
            <a:endParaRPr lang="ru-RU" sz="1400" b="1" dirty="0" smtClean="0">
              <a:latin typeface="Georgia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1016000" y="4686300"/>
            <a:ext cx="1092200" cy="1397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120900" y="4165600"/>
            <a:ext cx="1079500" cy="5207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3213100" y="4013200"/>
            <a:ext cx="1092200" cy="1397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4318000" y="3873500"/>
            <a:ext cx="1092200" cy="13970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4700" y="4800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0,69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16100" y="4699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0,82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21000" y="4191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1,28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51300" y="40259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1,54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11800" y="3594100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Выработка на 1чел,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млн.руб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6" name="Скругленная прямоугольная выноска 85"/>
          <p:cNvSpPr/>
          <p:nvPr/>
        </p:nvSpPr>
        <p:spPr>
          <a:xfrm>
            <a:off x="5829300" y="4165600"/>
            <a:ext cx="1041400" cy="482600"/>
          </a:xfrm>
          <a:prstGeom prst="wedgeRoundRectCallout">
            <a:avLst>
              <a:gd name="adj1" fmla="val -150499"/>
              <a:gd name="adj2" fmla="val -32972"/>
              <a:gd name="adj3" fmla="val 16667"/>
            </a:avLst>
          </a:prstGeom>
          <a:gradFill>
            <a:gsLst>
              <a:gs pos="0">
                <a:schemeClr val="accent6">
                  <a:shade val="51000"/>
                  <a:satMod val="130000"/>
                  <a:alpha val="3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Рост на 20% </a:t>
            </a:r>
            <a:endParaRPr lang="ru-RU" sz="1200" b="1" dirty="0" smtClean="0">
              <a:latin typeface="Georgia" pitchFamily="18" charset="0"/>
            </a:endParaRPr>
          </a:p>
        </p:txBody>
      </p:sp>
      <p:sp>
        <p:nvSpPr>
          <p:cNvPr id="87" name="Скругленная прямоугольная выноска 86"/>
          <p:cNvSpPr/>
          <p:nvPr/>
        </p:nvSpPr>
        <p:spPr>
          <a:xfrm>
            <a:off x="7150100" y="1270000"/>
            <a:ext cx="1816100" cy="787400"/>
          </a:xfrm>
          <a:prstGeom prst="wedgeRoundRectCallout">
            <a:avLst>
              <a:gd name="adj1" fmla="val -67897"/>
              <a:gd name="adj2" fmla="val 27466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Привлечено 4,5 млрд. </a:t>
            </a:r>
            <a:r>
              <a:rPr lang="ru-RU" sz="1600" b="1" dirty="0" err="1" smtClean="0">
                <a:latin typeface="Georgia" pitchFamily="18" charset="0"/>
              </a:rPr>
              <a:t>руб</a:t>
            </a:r>
            <a:r>
              <a:rPr lang="ru-RU" sz="1600" b="1" dirty="0" smtClean="0">
                <a:latin typeface="Georgia" pitchFamily="18" charset="0"/>
              </a:rPr>
              <a:t> инвестиций </a:t>
            </a:r>
            <a:endParaRPr lang="ru-RU" sz="1400" b="1" dirty="0" smtClean="0">
              <a:latin typeface="Georgia" pitchFamily="18" charset="0"/>
            </a:endParaRPr>
          </a:p>
        </p:txBody>
      </p:sp>
      <p:sp>
        <p:nvSpPr>
          <p:cNvPr id="88" name="Скругленная прямоугольная выноска 87"/>
          <p:cNvSpPr/>
          <p:nvPr/>
        </p:nvSpPr>
        <p:spPr>
          <a:xfrm>
            <a:off x="800100" y="1270000"/>
            <a:ext cx="3035300" cy="635000"/>
          </a:xfrm>
          <a:prstGeom prst="wedgeRoundRectCallout">
            <a:avLst>
              <a:gd name="adj1" fmla="val 43441"/>
              <a:gd name="adj2" fmla="val 69401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31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«государственно-частное партнерство»</a:t>
            </a:r>
            <a:endParaRPr lang="ru-RU" sz="1400" b="1" dirty="0" smtClean="0">
              <a:latin typeface="Georgia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54600" y="3860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68E38"/>
                </a:solidFill>
                <a:latin typeface="Cambria" pitchFamily="18" charset="0"/>
              </a:rPr>
              <a:t>1,75</a:t>
            </a:r>
            <a:endParaRPr lang="ru-RU" sz="1600" b="1" dirty="0">
              <a:solidFill>
                <a:srgbClr val="F68E38"/>
              </a:solidFill>
              <a:latin typeface="Cambria" pitchFamily="18" charset="0"/>
            </a:endParaRPr>
          </a:p>
        </p:txBody>
      </p:sp>
      <p:sp>
        <p:nvSpPr>
          <p:cNvPr id="90" name="Заголовок 3"/>
          <p:cNvSpPr txBox="1">
            <a:spLocks/>
          </p:cNvSpPr>
          <p:nvPr/>
        </p:nvSpPr>
        <p:spPr>
          <a:xfrm>
            <a:off x="457200" y="381948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Объем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ИКТ-рынка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Республики Татарстан ≈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2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млрд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$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Eurostile" pitchFamily="34" charset="0"/>
              <a:ea typeface="+mj-ea"/>
              <a:cs typeface="+mj-cs"/>
            </a:endParaRPr>
          </a:p>
        </p:txBody>
      </p:sp>
      <p:sp>
        <p:nvSpPr>
          <p:cNvPr id="91" name="Скругленная прямоугольная выноска 90"/>
          <p:cNvSpPr/>
          <p:nvPr/>
        </p:nvSpPr>
        <p:spPr>
          <a:xfrm>
            <a:off x="7137400" y="4191000"/>
            <a:ext cx="1816100" cy="787400"/>
          </a:xfrm>
          <a:prstGeom prst="wedgeRoundRectCallout">
            <a:avLst>
              <a:gd name="adj1" fmla="val -51814"/>
              <a:gd name="adj2" fmla="val -77373"/>
              <a:gd name="adj3" fmla="val 16667"/>
            </a:avLst>
          </a:prstGeom>
          <a:gradFill>
            <a:gsLst>
              <a:gs pos="0">
                <a:schemeClr val="accent6">
                  <a:shade val="51000"/>
                  <a:satMod val="130000"/>
                  <a:alpha val="3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Выработка 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1,5</a:t>
            </a:r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1200" b="1" dirty="0" err="1" smtClean="0">
                <a:latin typeface="Georgia" pitchFamily="18" charset="0"/>
              </a:rPr>
              <a:t>млн.руб</a:t>
            </a:r>
            <a:r>
              <a:rPr lang="ru-RU" sz="1400" b="1" dirty="0" smtClean="0">
                <a:latin typeface="Georgia" pitchFamily="18" charset="0"/>
              </a:rPr>
              <a:t>/1</a:t>
            </a:r>
            <a:r>
              <a:rPr lang="ru-RU" sz="1200" b="1" dirty="0" smtClean="0">
                <a:latin typeface="Georgia" pitchFamily="18" charset="0"/>
              </a:rPr>
              <a:t>чел.</a:t>
            </a:r>
            <a:r>
              <a:rPr lang="ru-RU" sz="1400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93" name="Скругленная прямоугольная выноска 92"/>
          <p:cNvSpPr/>
          <p:nvPr/>
        </p:nvSpPr>
        <p:spPr>
          <a:xfrm>
            <a:off x="7112000" y="2171700"/>
            <a:ext cx="1816100" cy="533400"/>
          </a:xfrm>
          <a:prstGeom prst="wedgeRoundRectCallout">
            <a:avLst>
              <a:gd name="adj1" fmla="val -68597"/>
              <a:gd name="adj2" fmla="val -1874"/>
              <a:gd name="adj3" fmla="val 16667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Доход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28,8 </a:t>
            </a:r>
            <a:r>
              <a:rPr lang="ru-RU" sz="1400" b="1" dirty="0" smtClean="0">
                <a:latin typeface="Georgia" pitchFamily="18" charset="0"/>
              </a:rPr>
              <a:t>млрд. </a:t>
            </a:r>
            <a:r>
              <a:rPr lang="ru-RU" sz="1400" b="1" dirty="0" err="1" smtClean="0">
                <a:latin typeface="Georgia" pitchFamily="18" charset="0"/>
              </a:rPr>
              <a:t>руб</a:t>
            </a:r>
            <a:r>
              <a:rPr lang="ru-RU" sz="1600" b="1" dirty="0" smtClean="0">
                <a:latin typeface="Georgia" pitchFamily="18" charset="0"/>
              </a:rPr>
              <a:t> </a:t>
            </a:r>
            <a:endParaRPr lang="ru-RU" sz="1400" b="1" dirty="0" smtClean="0">
              <a:latin typeface="Georgia" pitchFamily="18" charset="0"/>
            </a:endParaRPr>
          </a:p>
        </p:txBody>
      </p:sp>
      <p:sp>
        <p:nvSpPr>
          <p:cNvPr id="66" name="Заголовок 3"/>
          <p:cNvSpPr txBox="1">
            <a:spLocks/>
          </p:cNvSpPr>
          <p:nvPr/>
        </p:nvSpPr>
        <p:spPr>
          <a:xfrm>
            <a:off x="3263900" y="4788848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Кризис преодолен!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urostile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 descr="\\gov.tatar.ru\mcrt\udata\yuliya.kulikova\My Documents\My Pictures\20091027\Рисунок2.gif"/>
          <p:cNvPicPr>
            <a:picLocks noChangeAspect="1" noChangeArrowheads="1"/>
          </p:cNvPicPr>
          <p:nvPr/>
        </p:nvPicPr>
        <p:blipFill>
          <a:blip r:embed="rId2" cstate="print"/>
          <a:srcRect l="5288" t="6338" b="10624"/>
          <a:stretch>
            <a:fillRect/>
          </a:stretch>
        </p:blipFill>
        <p:spPr bwMode="auto">
          <a:xfrm>
            <a:off x="187346" y="1968043"/>
            <a:ext cx="814032" cy="555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8" descr="\\gov.tatar.ru\mcrt\udata\yuliya.kulikova\My Documents\My Pictures\20091027\Рисунок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23643" y="944509"/>
            <a:ext cx="634849" cy="555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10" descr="\\gov.tatar.ru\mcrt\udata\yuliya.kulikova\My Documents\My Pictures\20091027\Рисунок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72160" y="406400"/>
            <a:ext cx="663354" cy="555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8" descr="Картинка 10 из 1889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6021" y="1885342"/>
            <a:ext cx="795879" cy="59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1" descr="\\gov.tatar.ru\mcrt\udata\yuliya.kulikova\My Documents\My Pictures\20091027\Рисунок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9467" y="393505"/>
            <a:ext cx="793028" cy="59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11" descr="\\gov.tatar.ru\mcrt\udata\yuliya.kulikova\My Documents\My Pictures\20091027\Рисунок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8359" y="807632"/>
            <a:ext cx="792642" cy="59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14" descr="Картинка 36 из 951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215649" y="3583471"/>
            <a:ext cx="1003551" cy="71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16" descr="Картинка 6 из 19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931" y="4146193"/>
            <a:ext cx="812829" cy="71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18" descr="Картинка 1 из 2572445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79779" y="4654007"/>
            <a:ext cx="933805" cy="715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21" descr="Картинка 13 из 37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 l="14428" r="16092"/>
          <a:stretch>
            <a:fillRect/>
          </a:stretch>
        </p:blipFill>
        <p:spPr bwMode="auto">
          <a:xfrm>
            <a:off x="6851195" y="4146194"/>
            <a:ext cx="926891" cy="71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23" descr="Картинка 46 из 3843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 l="15140" r="8345"/>
          <a:stretch>
            <a:fillRect/>
          </a:stretch>
        </p:blipFill>
        <p:spPr bwMode="auto">
          <a:xfrm>
            <a:off x="7887281" y="3510903"/>
            <a:ext cx="944359" cy="71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25" descr="Картинка 210 из 7521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 t="11504"/>
          <a:stretch>
            <a:fillRect/>
          </a:stretch>
        </p:blipFill>
        <p:spPr bwMode="auto">
          <a:xfrm>
            <a:off x="2344376" y="4666708"/>
            <a:ext cx="871289" cy="715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Прямоугольник 18"/>
          <p:cNvSpPr>
            <a:spLocks noChangeArrowheads="1"/>
          </p:cNvSpPr>
          <p:nvPr/>
        </p:nvSpPr>
        <p:spPr bwMode="auto">
          <a:xfrm>
            <a:off x="116553" y="2582198"/>
            <a:ext cx="213315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13102"/>
                </a:solidFill>
                <a:latin typeface="Georgia" pitchFamily="18" charset="0"/>
                <a:cs typeface="Courier New" pitchFamily="49" charset="0"/>
              </a:rPr>
              <a:t>Государственная</a:t>
            </a:r>
            <a:r>
              <a:rPr lang="ru-RU" sz="1200" b="1" dirty="0">
                <a:solidFill>
                  <a:srgbClr val="013102"/>
                </a:solidFill>
                <a:latin typeface="Georgia" pitchFamily="18" charset="0"/>
                <a:cs typeface="Courier New" pitchFamily="49" charset="0"/>
              </a:rPr>
              <a:t> интегрированная </a:t>
            </a:r>
            <a:endParaRPr lang="ru-RU" sz="1200" b="1" dirty="0" smtClean="0">
              <a:solidFill>
                <a:srgbClr val="013102"/>
              </a:solidFill>
              <a:latin typeface="Georgia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13102"/>
                </a:solidFill>
                <a:latin typeface="Georgia" pitchFamily="18" charset="0"/>
                <a:cs typeface="Courier New" pitchFamily="49" charset="0"/>
              </a:rPr>
              <a:t>система </a:t>
            </a:r>
            <a:r>
              <a:rPr lang="ru-RU" sz="1200" b="1" dirty="0">
                <a:solidFill>
                  <a:srgbClr val="013102"/>
                </a:solidFill>
                <a:latin typeface="Georgia" pitchFamily="18" charset="0"/>
                <a:cs typeface="Courier New" pitchFamily="49" charset="0"/>
              </a:rPr>
              <a:t>телекоммуникаций</a:t>
            </a:r>
            <a:endParaRPr lang="ru-RU" sz="1400" b="1" dirty="0">
              <a:solidFill>
                <a:srgbClr val="013102"/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50" name="Прямоугольник 20"/>
          <p:cNvSpPr>
            <a:spLocks noChangeArrowheads="1"/>
          </p:cNvSpPr>
          <p:nvPr/>
        </p:nvSpPr>
        <p:spPr bwMode="auto">
          <a:xfrm>
            <a:off x="1854842" y="1550158"/>
            <a:ext cx="24377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Georgia" pitchFamily="18" charset="0"/>
                <a:cs typeface="Courier New" pitchFamily="49" charset="0"/>
              </a:rPr>
              <a:t>Портал 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Georgia" pitchFamily="18" charset="0"/>
                <a:cs typeface="Courier New" pitchFamily="49" charset="0"/>
              </a:rPr>
              <a:t>Правительства РТ</a:t>
            </a:r>
            <a:endParaRPr lang="ru-RU" sz="1200" b="1" dirty="0">
              <a:solidFill>
                <a:srgbClr val="0070C0"/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51" name="Прямоугольник 22"/>
          <p:cNvSpPr>
            <a:spLocks noChangeArrowheads="1"/>
          </p:cNvSpPr>
          <p:nvPr/>
        </p:nvSpPr>
        <p:spPr bwMode="auto">
          <a:xfrm>
            <a:off x="2581744" y="987288"/>
            <a:ext cx="17997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380147"/>
                </a:solidFill>
                <a:latin typeface="Georgia" pitchFamily="18" charset="0"/>
                <a:cs typeface="Courier New" pitchFamily="49" charset="0"/>
              </a:rPr>
              <a:t>Порталы </a:t>
            </a:r>
            <a:r>
              <a:rPr lang="ru-RU" sz="1200" b="1" dirty="0">
                <a:solidFill>
                  <a:srgbClr val="380147"/>
                </a:solidFill>
                <a:latin typeface="Georgia" pitchFamily="18" charset="0"/>
                <a:cs typeface="Courier New" pitchFamily="49" charset="0"/>
              </a:rPr>
              <a:t>«Государство-бизнес</a:t>
            </a:r>
            <a:r>
              <a:rPr lang="en-US" sz="1200" b="1" dirty="0" smtClean="0">
                <a:solidFill>
                  <a:srgbClr val="380147"/>
                </a:solidFill>
                <a:latin typeface="Georgia" pitchFamily="18" charset="0"/>
                <a:cs typeface="Courier New" pitchFamily="49" charset="0"/>
              </a:rPr>
              <a:t>-</a:t>
            </a:r>
            <a:r>
              <a:rPr lang="ru-RU" sz="1200" b="1" dirty="0" smtClean="0">
                <a:solidFill>
                  <a:srgbClr val="380147"/>
                </a:solidFill>
                <a:latin typeface="Georgia" pitchFamily="18" charset="0"/>
                <a:cs typeface="Courier New" pitchFamily="49" charset="0"/>
              </a:rPr>
              <a:t>население</a:t>
            </a:r>
            <a:r>
              <a:rPr lang="ru-RU" sz="1200" b="1" dirty="0">
                <a:solidFill>
                  <a:srgbClr val="380147"/>
                </a:solidFill>
                <a:latin typeface="Georgia" pitchFamily="18" charset="0"/>
                <a:cs typeface="Courier New" pitchFamily="49" charset="0"/>
              </a:rPr>
              <a:t>»</a:t>
            </a:r>
            <a:endParaRPr lang="ru-RU" sz="1400" b="1" dirty="0">
              <a:solidFill>
                <a:srgbClr val="380147"/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52" name="Прямоугольник 32"/>
          <p:cNvSpPr>
            <a:spLocks noChangeArrowheads="1"/>
          </p:cNvSpPr>
          <p:nvPr/>
        </p:nvSpPr>
        <p:spPr bwMode="auto">
          <a:xfrm>
            <a:off x="3962400" y="1021942"/>
            <a:ext cx="24365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Courier New" pitchFamily="49" charset="0"/>
              </a:rPr>
              <a:t>Электронный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Courier New" pitchFamily="49" charset="0"/>
              </a:rPr>
              <a:t>документооборот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53" name="Прямоугольник 34"/>
          <p:cNvSpPr>
            <a:spLocks noChangeArrowheads="1"/>
          </p:cNvSpPr>
          <p:nvPr/>
        </p:nvSpPr>
        <p:spPr bwMode="auto">
          <a:xfrm>
            <a:off x="5392052" y="1402280"/>
            <a:ext cx="1911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Courier New" pitchFamily="49" charset="0"/>
              </a:rPr>
              <a:t>Видеоконференцсвязь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54" name="Прямоугольник 34"/>
          <p:cNvSpPr>
            <a:spLocks noChangeArrowheads="1"/>
          </p:cNvSpPr>
          <p:nvPr/>
        </p:nvSpPr>
        <p:spPr bwMode="auto">
          <a:xfrm>
            <a:off x="7379234" y="2501340"/>
            <a:ext cx="1608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Courier New" pitchFamily="49" charset="0"/>
              </a:rPr>
              <a:t>Единая система электронной почты</a:t>
            </a:r>
          </a:p>
        </p:txBody>
      </p:sp>
      <p:sp>
        <p:nvSpPr>
          <p:cNvPr id="55" name="Прямоугольник 18"/>
          <p:cNvSpPr>
            <a:spLocks noChangeArrowheads="1"/>
          </p:cNvSpPr>
          <p:nvPr/>
        </p:nvSpPr>
        <p:spPr bwMode="auto">
          <a:xfrm>
            <a:off x="7773912" y="4275238"/>
            <a:ext cx="15333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Courier New" pitchFamily="49" charset="0"/>
              </a:rPr>
              <a:t>Переход на </a:t>
            </a: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Courier New" pitchFamily="49" charset="0"/>
              </a:rPr>
              <a:t>свободное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Courier New" pitchFamily="49" charset="0"/>
              </a:rPr>
              <a:t>ПО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56" name="Прямоугольник 18"/>
          <p:cNvSpPr>
            <a:spLocks noChangeArrowheads="1"/>
          </p:cNvSpPr>
          <p:nvPr/>
        </p:nvSpPr>
        <p:spPr bwMode="auto">
          <a:xfrm>
            <a:off x="83147" y="4377988"/>
            <a:ext cx="1785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Courier New" pitchFamily="49" charset="0"/>
              </a:rPr>
              <a:t>Электронно-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Courier New" pitchFamily="49" charset="0"/>
              </a:rPr>
              <a:t>цифровая подпись</a:t>
            </a:r>
          </a:p>
        </p:txBody>
      </p:sp>
      <p:sp>
        <p:nvSpPr>
          <p:cNvPr id="57" name="Прямоугольник 18"/>
          <p:cNvSpPr>
            <a:spLocks noChangeArrowheads="1"/>
          </p:cNvSpPr>
          <p:nvPr/>
        </p:nvSpPr>
        <p:spPr bwMode="auto">
          <a:xfrm>
            <a:off x="490778" y="4910055"/>
            <a:ext cx="17859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Courier New" pitchFamily="49" charset="0"/>
              </a:rPr>
              <a:t>Единая </a:t>
            </a:r>
          </a:p>
          <a:p>
            <a:pPr algn="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Courier New" pitchFamily="49" charset="0"/>
              </a:rPr>
              <a:t>Интернет-приемная</a:t>
            </a:r>
          </a:p>
        </p:txBody>
      </p:sp>
      <p:sp>
        <p:nvSpPr>
          <p:cNvPr id="58" name="Прямоугольник 18"/>
          <p:cNvSpPr>
            <a:spLocks noChangeArrowheads="1"/>
          </p:cNvSpPr>
          <p:nvPr/>
        </p:nvSpPr>
        <p:spPr bwMode="auto">
          <a:xfrm>
            <a:off x="5690408" y="5415392"/>
            <a:ext cx="17859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Courier New" pitchFamily="49" charset="0"/>
              </a:rPr>
              <a:t>100% доступ в Интернет для ОУ и ОГВ</a:t>
            </a:r>
          </a:p>
        </p:txBody>
      </p:sp>
      <p:sp>
        <p:nvSpPr>
          <p:cNvPr id="59" name="Прямоугольник 18"/>
          <p:cNvSpPr>
            <a:spLocks noChangeArrowheads="1"/>
          </p:cNvSpPr>
          <p:nvPr/>
        </p:nvSpPr>
        <p:spPr bwMode="auto">
          <a:xfrm>
            <a:off x="1340750" y="5367965"/>
            <a:ext cx="1930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rgbClr val="002060"/>
                </a:solidFill>
                <a:latin typeface="Georgia" pitchFamily="18" charset="0"/>
                <a:cs typeface="Courier New" pitchFamily="49" charset="0"/>
              </a:rPr>
              <a:t>100% </a:t>
            </a:r>
            <a:r>
              <a:rPr lang="ru-RU" sz="1200" b="1" dirty="0">
                <a:solidFill>
                  <a:srgbClr val="002060"/>
                </a:solidFill>
                <a:latin typeface="Georgia" pitchFamily="18" charset="0"/>
                <a:cs typeface="Courier New" pitchFamily="49" charset="0"/>
              </a:rPr>
              <a:t>лицензирование </a:t>
            </a:r>
            <a:endParaRPr lang="ru-RU" sz="1200" b="1" dirty="0" smtClean="0">
              <a:solidFill>
                <a:srgbClr val="002060"/>
              </a:solidFill>
              <a:latin typeface="Georgia" pitchFamily="18" charset="0"/>
              <a:cs typeface="Courier New" pitchFamily="49" charset="0"/>
            </a:endParaRPr>
          </a:p>
          <a:p>
            <a:pPr algn="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  <a:cs typeface="Courier New" pitchFamily="49" charset="0"/>
              </a:rPr>
              <a:t>ПО</a:t>
            </a:r>
            <a:endParaRPr lang="en-US" sz="1400" b="1" dirty="0">
              <a:solidFill>
                <a:srgbClr val="002060"/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60" name="Прямоугольник 18"/>
          <p:cNvSpPr>
            <a:spLocks noChangeArrowheads="1"/>
          </p:cNvSpPr>
          <p:nvPr/>
        </p:nvSpPr>
        <p:spPr bwMode="auto">
          <a:xfrm>
            <a:off x="6752776" y="4905089"/>
            <a:ext cx="183306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Courier New" pitchFamily="49" charset="0"/>
              </a:rPr>
              <a:t>Локализация </a:t>
            </a:r>
            <a:endParaRPr lang="ru-RU" sz="13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Courier New" pitchFamily="49" charset="0"/>
            </a:endParaRPr>
          </a:p>
          <a:p>
            <a:pPr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Courier New" pitchFamily="49" charset="0"/>
              </a:rPr>
              <a:t>ПО </a:t>
            </a: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Courier New" pitchFamily="49" charset="0"/>
              </a:rPr>
              <a:t>на татарский язык</a:t>
            </a:r>
            <a:endParaRPr lang="en-US" sz="13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53070" y="2889065"/>
            <a:ext cx="39571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ТАТАРСТАН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109345" y="3602036"/>
            <a:ext cx="310200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2005-2010годы</a:t>
            </a:r>
            <a:endParaRPr lang="ru-RU" sz="20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471416" y="2492961"/>
            <a:ext cx="412831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ЭЛЕКТРОННЫЙ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410416" y="262726"/>
            <a:ext cx="2011997" cy="664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8" descr="\\gov.tatar.ru\mcrt\udata\ildar.nizamiev\Desktop\Низамиев ОРИУТ\Форумы, конференции\Инфофорум\20100128_Москва\Камеры\Скриншот.JPG"/>
          <p:cNvPicPr>
            <a:picLocks noChangeAspect="1" noChangeArrowheads="1"/>
          </p:cNvPicPr>
          <p:nvPr/>
        </p:nvPicPr>
        <p:blipFill>
          <a:blip r:embed="rId22" cstate="print"/>
          <a:srcRect r="34121" b="11624"/>
          <a:stretch>
            <a:fillRect/>
          </a:stretch>
        </p:blipFill>
        <p:spPr bwMode="auto">
          <a:xfrm>
            <a:off x="4584701" y="4882096"/>
            <a:ext cx="1003300" cy="858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13" descr="\\gov.tatar.ru\mcrt\udata\ildar.nizamiev\Desktop\Низамиев ОРИУТ\Форумы, конференции\Инфофорум\20100128_Москва\Камеры\камера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2965" y="5300878"/>
            <a:ext cx="533135" cy="433616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4" cstate="print"/>
          <a:srcRect l="19321" r="27334" b="23831"/>
          <a:stretch>
            <a:fillRect/>
          </a:stretch>
        </p:blipFill>
        <p:spPr bwMode="auto">
          <a:xfrm>
            <a:off x="3390900" y="4891367"/>
            <a:ext cx="1028700" cy="836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 18"/>
          <p:cNvSpPr>
            <a:spLocks noChangeArrowheads="1"/>
          </p:cNvSpPr>
          <p:nvPr/>
        </p:nvSpPr>
        <p:spPr bwMode="auto">
          <a:xfrm>
            <a:off x="4483908" y="5783692"/>
            <a:ext cx="178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Georgia" pitchFamily="18" charset="0"/>
                <a:cs typeface="Courier New" pitchFamily="49" charset="0"/>
              </a:rPr>
              <a:t>«Безопасный Татарстан»</a:t>
            </a:r>
            <a:endParaRPr lang="ru-RU" sz="1200" b="1" dirty="0">
              <a:solidFill>
                <a:srgbClr val="FF0000"/>
              </a:solidFill>
              <a:latin typeface="Georgia" pitchFamily="18" charset="0"/>
              <a:cs typeface="Courier New" pitchFamily="49" charset="0"/>
            </a:endParaRPr>
          </a:p>
        </p:txBody>
      </p:sp>
      <p:sp>
        <p:nvSpPr>
          <p:cNvPr id="36" name="Прямоугольник 18"/>
          <p:cNvSpPr>
            <a:spLocks noChangeArrowheads="1"/>
          </p:cNvSpPr>
          <p:nvPr/>
        </p:nvSpPr>
        <p:spPr bwMode="auto">
          <a:xfrm>
            <a:off x="3290108" y="5796392"/>
            <a:ext cx="1243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9900FF"/>
                </a:solidFill>
                <a:latin typeface="Georgia" pitchFamily="18" charset="0"/>
                <a:cs typeface="Courier New" pitchFamily="49" charset="0"/>
              </a:rPr>
              <a:t>«ГЛОНАСС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9900FF"/>
                </a:solidFill>
                <a:latin typeface="Georgia" pitchFamily="18" charset="0"/>
                <a:cs typeface="Courier New" pitchFamily="49" charset="0"/>
              </a:rPr>
              <a:t>        + 112</a:t>
            </a:r>
            <a:r>
              <a:rPr lang="ru-RU" sz="1200" b="1" dirty="0" smtClean="0">
                <a:solidFill>
                  <a:srgbClr val="9900FF"/>
                </a:solidFill>
                <a:latin typeface="Georgia" pitchFamily="18" charset="0"/>
                <a:cs typeface="Courier New" pitchFamily="49" charset="0"/>
              </a:rPr>
              <a:t>»</a:t>
            </a:r>
            <a:endParaRPr lang="ru-RU" sz="1200" b="1" dirty="0">
              <a:solidFill>
                <a:srgbClr val="9900FF"/>
              </a:solidFill>
              <a:latin typeface="Georgia" pitchFamily="18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88213" y="1338834"/>
            <a:ext cx="700087" cy="614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4" name="Прямоугольник 34"/>
          <p:cNvSpPr>
            <a:spLocks noChangeArrowheads="1"/>
          </p:cNvSpPr>
          <p:nvPr/>
        </p:nvSpPr>
        <p:spPr bwMode="auto">
          <a:xfrm>
            <a:off x="6128652" y="1910280"/>
            <a:ext cx="1911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rgbClr val="008E40"/>
                </a:solidFill>
                <a:latin typeface="Georgia" pitchFamily="18" charset="0"/>
                <a:cs typeface="Courier New" pitchFamily="49" charset="0"/>
              </a:rPr>
              <a:t>Электронное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8E40"/>
                </a:solidFill>
                <a:latin typeface="Georgia" pitchFamily="18" charset="0"/>
                <a:cs typeface="Courier New" pitchFamily="49" charset="0"/>
              </a:rPr>
              <a:t>товарно-информационное</a:t>
            </a:r>
          </a:p>
          <a:p>
            <a:pPr algn="r">
              <a:defRPr/>
            </a:pPr>
            <a:r>
              <a:rPr lang="ru-RU" sz="1400" b="1" dirty="0" smtClean="0">
                <a:solidFill>
                  <a:srgbClr val="008E40"/>
                </a:solidFill>
                <a:latin typeface="Georgia" pitchFamily="18" charset="0"/>
                <a:cs typeface="Courier New" pitchFamily="49" charset="0"/>
              </a:rPr>
              <a:t>сообщество</a:t>
            </a:r>
            <a:endParaRPr lang="ru-RU" sz="1400" b="1" dirty="0">
              <a:solidFill>
                <a:srgbClr val="008E40"/>
              </a:solidFill>
              <a:latin typeface="Georgia" pitchFamily="18" charset="0"/>
              <a:cs typeface="Courier New" pitchFamily="49" charset="0"/>
            </a:endParaRPr>
          </a:p>
        </p:txBody>
      </p:sp>
      <p:pic>
        <p:nvPicPr>
          <p:cNvPr id="1028" name="Picture 4" descr="http://im5-tub.yandex.net/i?id=79284436-0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95519" y="1333501"/>
            <a:ext cx="720582" cy="727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Прямоугольник 20"/>
          <p:cNvSpPr>
            <a:spLocks noChangeArrowheads="1"/>
          </p:cNvSpPr>
          <p:nvPr/>
        </p:nvSpPr>
        <p:spPr bwMode="auto">
          <a:xfrm>
            <a:off x="1016642" y="2045458"/>
            <a:ext cx="24377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7030A0"/>
                </a:solidFill>
                <a:latin typeface="Georgia" pitchFamily="18" charset="0"/>
                <a:cs typeface="Courier New" pitchFamily="49" charset="0"/>
              </a:rPr>
              <a:t>ЦОД 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7030A0"/>
                </a:solidFill>
                <a:latin typeface="Georgia" pitchFamily="18" charset="0"/>
                <a:cs typeface="Courier New" pitchFamily="49" charset="0"/>
              </a:rPr>
              <a:t>Правительства РТ</a:t>
            </a:r>
            <a:endParaRPr lang="ru-RU" sz="1200" b="1" dirty="0">
              <a:solidFill>
                <a:srgbClr val="7030A0"/>
              </a:solidFill>
              <a:latin typeface="Georgia" pitchFamily="18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http://img-fotki.yandex.ru/get/32/almatyphoto.0/0_1223e_ff9efc46_orig"/>
          <p:cNvPicPr>
            <a:picLocks noChangeAspect="1" noChangeArrowheads="1"/>
          </p:cNvPicPr>
          <p:nvPr/>
        </p:nvPicPr>
        <p:blipFill>
          <a:blip r:embed="rId2" cstate="print"/>
          <a:srcRect l="5660" t="17599" b="17034"/>
          <a:stretch>
            <a:fillRect/>
          </a:stretch>
        </p:blipFill>
        <p:spPr bwMode="auto">
          <a:xfrm>
            <a:off x="5357818" y="4143380"/>
            <a:ext cx="357190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4" name="Picture 12" descr="IDA Collaborates with Industry to Accelerate e-Payment Adoption in Singap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857232"/>
            <a:ext cx="374694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23875"/>
          </a:xfrm>
        </p:spPr>
        <p:txBody>
          <a:bodyPr>
            <a:spAutoFit/>
          </a:bodyPr>
          <a:lstStyle/>
          <a:p>
            <a:pPr>
              <a:defRPr/>
            </a:pP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стран-лидеров по развитию ИКТ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" pitchFamily="34" charset="0"/>
            </a:endParaRPr>
          </a:p>
        </p:txBody>
      </p:sp>
      <p:pic>
        <p:nvPicPr>
          <p:cNvPr id="43010" name="Picture 2" descr="Картинка 11 из 206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-32" y="1928802"/>
            <a:ext cx="2643206" cy="1482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012" name="Picture 4" descr="Картинка 12 из 465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54" y="5072074"/>
            <a:ext cx="2113531" cy="12054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21" name="TextBox 36"/>
          <p:cNvSpPr txBox="1">
            <a:spLocks noChangeArrowheads="1"/>
          </p:cNvSpPr>
          <p:nvPr/>
        </p:nvSpPr>
        <p:spPr bwMode="auto">
          <a:xfrm>
            <a:off x="357158" y="2262838"/>
            <a:ext cx="17302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</a:rPr>
              <a:t>Сингапур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2134" y="2818309"/>
            <a:ext cx="324806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УСЛУГИ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93660" y="3500438"/>
            <a:ext cx="327211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электронные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071670" y="1285860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более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1600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290" y="1571612"/>
            <a:ext cx="3329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интерактивных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715008" y="4257682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700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5098" y="4314890"/>
            <a:ext cx="3329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интерактивных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5715008" y="4572008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1500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0826" y="4614872"/>
            <a:ext cx="3329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информационных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92185" y="2536503"/>
            <a:ext cx="3228704" cy="4924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Государственные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7143768" y="5286388"/>
            <a:ext cx="1827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mbria" pitchFamily="18" charset="0"/>
              </a:rPr>
              <a:t>Казахстан</a:t>
            </a:r>
          </a:p>
        </p:txBody>
      </p:sp>
      <p:pic>
        <p:nvPicPr>
          <p:cNvPr id="13333" name="Picture 21" descr="\\gov.tatar.ru\mcrt\udata\ildar.nizamiev\Desktop\Низамиев ОРИУТ\Отчеты (Низамиев ОРИУТ)\Коллегия по итогам 2009г\Презентация к докладу\Ронн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0612" y="3871929"/>
            <a:ext cx="15240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34" name="Picture 22" descr="\\gov.tatar.ru\mcrt\udata\ildar.nizamiev\Desktop\Низамиев ОРИУТ\Отчеты (Низамиев ОРИУТ)\Коллегия по итогам 2009г\Презентация к докладу\Серик.jpg"/>
          <p:cNvPicPr>
            <a:picLocks noChangeAspect="1" noChangeArrowheads="1"/>
          </p:cNvPicPr>
          <p:nvPr/>
        </p:nvPicPr>
        <p:blipFill>
          <a:blip r:embed="rId9" cstate="print"/>
          <a:srcRect t="12500" b="3124"/>
          <a:stretch>
            <a:fillRect/>
          </a:stretch>
        </p:blipFill>
        <p:spPr bwMode="auto">
          <a:xfrm>
            <a:off x="3488092" y="4357694"/>
            <a:ext cx="129822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2" name="Рисунок 2" descr="Z:\Шрифты\Презентация коллегия\12260_pictur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2698">
            <a:off x="4638416" y="838892"/>
            <a:ext cx="2410711" cy="18080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3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53662" y="1133339"/>
            <a:ext cx="1978268" cy="25143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9421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2" descr="C:\Users\asus\Desktop\Коллегия\Рисунки\За столом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178" y="1979470"/>
            <a:ext cx="4256721" cy="25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44074" y="428604"/>
            <a:ext cx="1484702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03564" y="2401769"/>
            <a:ext cx="351147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Что дальше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6" y="502280"/>
            <a:ext cx="594028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ФЦП «Электронная Россия (2002-2010 годы)»</a:t>
            </a:r>
          </a:p>
        </p:txBody>
      </p:sp>
      <p:pic>
        <p:nvPicPr>
          <p:cNvPr id="10" name="Picture 3" descr="\\gov.tatar.ru\mcrt\udata\ildar.nizamiev\Desktop\Низамиев ОРИУТ\Законопроекты (Низамиев ОРИУТ)\Проект Стратегия развития ИКТ-рынка до 2013 года\Стратегия ИКТ в РТ 2015\Картинки\untitled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214578" cy="166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31576" y="5758432"/>
            <a:ext cx="635084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solidFill>
                  <a:srgbClr val="026E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РЦП «Электронный Татарстан (2005-2010 годы)»</a:t>
            </a:r>
          </a:p>
        </p:txBody>
      </p:sp>
      <p:pic>
        <p:nvPicPr>
          <p:cNvPr id="13314" name="Picture 2" descr="http://president.tatar.ru/file/phot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5803" y="3311731"/>
            <a:ext cx="2028735" cy="2384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866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199" y="54592"/>
            <a:ext cx="8463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Стратегия развития ИКТ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в Республике Татарстан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«Интеллектуальный Татарстан-2020»</a:t>
            </a:r>
          </a:p>
        </p:txBody>
      </p:sp>
      <p:grpSp>
        <p:nvGrpSpPr>
          <p:cNvPr id="2" name="Группа 66"/>
          <p:cNvGrpSpPr>
            <a:grpSpLocks/>
          </p:cNvGrpSpPr>
          <p:nvPr/>
        </p:nvGrpSpPr>
        <p:grpSpPr bwMode="auto">
          <a:xfrm>
            <a:off x="214313" y="539750"/>
            <a:ext cx="8697912" cy="5414963"/>
            <a:chOff x="-179144" y="500042"/>
            <a:chExt cx="9205700" cy="582888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209707" y="1071546"/>
              <a:ext cx="93326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Georgia" pitchFamily="18" charset="0"/>
                </a:rPr>
                <a:t>Миссия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326518" y="2478281"/>
              <a:ext cx="67358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Georgia" pitchFamily="18" charset="0"/>
                </a:rPr>
                <a:t>Цель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14282" y="4121355"/>
              <a:ext cx="88037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Georgia" pitchFamily="18" charset="0"/>
                </a:rPr>
                <a:t>Задачи</a:t>
              </a:r>
            </a:p>
          </p:txBody>
        </p:sp>
        <p:graphicFrame>
          <p:nvGraphicFramePr>
            <p:cNvPr id="71" name="Схема 70"/>
            <p:cNvGraphicFramePr/>
            <p:nvPr/>
          </p:nvGraphicFramePr>
          <p:xfrm>
            <a:off x="1285852" y="500042"/>
            <a:ext cx="7715304" cy="5715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3" name="Схема 72"/>
            <p:cNvGraphicFramePr/>
            <p:nvPr/>
          </p:nvGraphicFramePr>
          <p:xfrm>
            <a:off x="1382690" y="1785926"/>
            <a:ext cx="7643866" cy="2857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3017" name="Прямоугольник 73"/>
            <p:cNvSpPr>
              <a:spLocks noChangeArrowheads="1"/>
            </p:cNvSpPr>
            <p:nvPr/>
          </p:nvSpPr>
          <p:spPr bwMode="auto">
            <a:xfrm>
              <a:off x="1285852" y="1096946"/>
              <a:ext cx="7715305" cy="695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chemeClr val="bg1"/>
                  </a:solidFill>
                </a:rPr>
                <a:t>Развитие конкурентоспособной и высокоинтеллектуальной </a:t>
              </a:r>
              <a:r>
                <a:rPr lang="en-US" sz="1200" b="1">
                  <a:solidFill>
                    <a:schemeClr val="bg1"/>
                  </a:solidFill>
                </a:rPr>
                <a:t> </a:t>
              </a:r>
              <a:r>
                <a:rPr lang="ru-RU" sz="1200" b="1">
                  <a:solidFill>
                    <a:schemeClr val="bg1"/>
                  </a:solidFill>
                </a:rPr>
                <a:t>Республики Татарстан на мировом уровне за счет эффективной реализации государственной политики по внедрению инфокоммуникационных технологий </a:t>
              </a:r>
              <a:r>
                <a:rPr lang="en-US" sz="1200" b="1">
                  <a:solidFill>
                    <a:schemeClr val="bg1"/>
                  </a:solidFill>
                </a:rPr>
                <a:t> </a:t>
              </a:r>
              <a:r>
                <a:rPr lang="en-GB" sz="1200" b="1">
                  <a:solidFill>
                    <a:schemeClr val="bg1"/>
                  </a:solidFill>
                </a:rPr>
                <a:t>(i-Tatarstan)</a:t>
              </a:r>
              <a:r>
                <a:rPr lang="ru-RU" sz="12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-179144" y="5121487"/>
              <a:ext cx="1346844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Georgia" pitchFamily="18" charset="0"/>
                </a:rPr>
                <a:t>Программы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179144" y="5723769"/>
              <a:ext cx="133722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Georgia" pitchFamily="18" charset="0"/>
                </a:rPr>
                <a:t>Мероприятия</a:t>
              </a:r>
            </a:p>
          </p:txBody>
        </p:sp>
        <p:grpSp>
          <p:nvGrpSpPr>
            <p:cNvPr id="3" name="Группа 84"/>
            <p:cNvGrpSpPr>
              <a:grpSpLocks/>
            </p:cNvGrpSpPr>
            <p:nvPr/>
          </p:nvGrpSpPr>
          <p:grpSpPr bwMode="auto">
            <a:xfrm>
              <a:off x="2842974" y="5131370"/>
              <a:ext cx="1443274" cy="1155150"/>
              <a:chOff x="2842974" y="5131370"/>
              <a:chExt cx="1443274" cy="1155150"/>
            </a:xfrm>
          </p:grpSpPr>
          <p:sp>
            <p:nvSpPr>
              <p:cNvPr id="121" name="Овал 120"/>
              <p:cNvSpPr/>
              <p:nvPr/>
            </p:nvSpPr>
            <p:spPr>
              <a:xfrm>
                <a:off x="2842974" y="585789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2842974" y="565809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2842974" y="545829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2842974" y="5271874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2857488" y="514351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12000000"/>
                </a:lightRig>
              </a:scene3d>
              <a:sp3d extrusionH="82550">
                <a:bevelT w="63500" h="254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 err="1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2869812" y="5131370"/>
                <a:ext cx="1342335" cy="3313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i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-Government</a:t>
                </a:r>
                <a:endParaRPr lang="ru-RU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endParaRPr>
              </a:p>
            </p:txBody>
          </p:sp>
        </p:grpSp>
        <p:grpSp>
          <p:nvGrpSpPr>
            <p:cNvPr id="5" name="Группа 85"/>
            <p:cNvGrpSpPr>
              <a:grpSpLocks/>
            </p:cNvGrpSpPr>
            <p:nvPr/>
          </p:nvGrpSpPr>
          <p:grpSpPr bwMode="auto">
            <a:xfrm>
              <a:off x="4414610" y="5143512"/>
              <a:ext cx="1443274" cy="1185418"/>
              <a:chOff x="4414610" y="5143512"/>
              <a:chExt cx="1443274" cy="1185418"/>
            </a:xfrm>
          </p:grpSpPr>
          <p:sp>
            <p:nvSpPr>
              <p:cNvPr id="114" name="Овал 113"/>
              <p:cNvSpPr/>
              <p:nvPr/>
            </p:nvSpPr>
            <p:spPr>
              <a:xfrm>
                <a:off x="4421870" y="590030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4414610" y="570050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4421870" y="550070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427992" y="530090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4429124" y="5171408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12000000"/>
                </a:lightRig>
              </a:scene3d>
              <a:sp3d extrusionH="82550">
                <a:bevelT w="63500" h="254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err="1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4607756" y="5143512"/>
                <a:ext cx="1091241" cy="3313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i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-Economy</a:t>
                </a:r>
                <a:endParaRPr lang="ru-RU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endParaRPr>
              </a:p>
            </p:txBody>
          </p:sp>
        </p:grpSp>
        <p:grpSp>
          <p:nvGrpSpPr>
            <p:cNvPr id="6" name="Группа 86"/>
            <p:cNvGrpSpPr>
              <a:grpSpLocks/>
            </p:cNvGrpSpPr>
            <p:nvPr/>
          </p:nvGrpSpPr>
          <p:grpSpPr bwMode="auto">
            <a:xfrm>
              <a:off x="6000760" y="5131370"/>
              <a:ext cx="1428760" cy="1192568"/>
              <a:chOff x="6000760" y="5131370"/>
              <a:chExt cx="1428760" cy="1192568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6000760" y="5895310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 prstMaterial="plastic"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6000760" y="568689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 prstMaterial="plastic"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6000760" y="5494578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 prstMaterial="plastic"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6000760" y="5300674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 prstMaterial="plastic">
                <a:bevelT w="63500" h="25400" prst="relaxedInset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6000760" y="514351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12000000"/>
                </a:lightRig>
              </a:scene3d>
              <a:sp3d extrusionH="82550">
                <a:bevelT w="63500" h="25400"/>
                <a:bevelB w="114300" prst="hardEdge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6148945" y="5131370"/>
                <a:ext cx="1194461" cy="3313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i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-IT-Industry</a:t>
                </a:r>
                <a:endParaRPr lang="ru-RU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endParaRPr>
              </a:p>
            </p:txBody>
          </p:sp>
        </p:grpSp>
        <p:grpSp>
          <p:nvGrpSpPr>
            <p:cNvPr id="7" name="Группа 87"/>
            <p:cNvGrpSpPr>
              <a:grpSpLocks/>
            </p:cNvGrpSpPr>
            <p:nvPr/>
          </p:nvGrpSpPr>
          <p:grpSpPr bwMode="auto">
            <a:xfrm>
              <a:off x="7572396" y="5131370"/>
              <a:ext cx="1428760" cy="1169664"/>
              <a:chOff x="7572396" y="5131370"/>
              <a:chExt cx="1428760" cy="1169664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7572396" y="5872406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7572396" y="5671474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7572396" y="5457160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7572396" y="5257360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600000"/>
                </a:lightRig>
              </a:scene3d>
              <a:sp3d extrusionH="374650">
                <a:bevelT w="63500" h="25400" prst="relaxedInse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7572396" y="5143512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12000000"/>
                </a:lightRig>
              </a:scene3d>
              <a:sp3d extrusionH="82550"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 err="1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7770119" y="5131370"/>
                <a:ext cx="1036950" cy="3313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i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-Learning</a:t>
                </a:r>
                <a:endParaRPr lang="ru-RU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endParaRPr>
              </a:p>
            </p:txBody>
          </p:sp>
        </p:grpSp>
        <p:sp>
          <p:nvSpPr>
            <p:cNvPr id="81" name="Прямоугольник с двумя вырезанными противолежащими углами 80"/>
            <p:cNvSpPr/>
            <p:nvPr/>
          </p:nvSpPr>
          <p:spPr>
            <a:xfrm>
              <a:off x="1285852" y="4137198"/>
              <a:ext cx="1428760" cy="792000"/>
            </a:xfrm>
            <a:prstGeom prst="snip2DiagRect">
              <a:avLst/>
            </a:prstGeom>
            <a:scene3d>
              <a:camera prst="perspectiveAbove"/>
              <a:lightRig rig="threePt" dir="t">
                <a:rot lat="0" lon="0" rev="1200000"/>
              </a:lightRig>
            </a:scene3d>
            <a:sp3d extrusionH="381000">
              <a:bevelT w="63500" h="25400" prst="relaxedInse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grpSp>
          <p:nvGrpSpPr>
            <p:cNvPr id="8" name="Группа 83"/>
            <p:cNvGrpSpPr>
              <a:grpSpLocks/>
            </p:cNvGrpSpPr>
            <p:nvPr/>
          </p:nvGrpSpPr>
          <p:grpSpPr bwMode="auto">
            <a:xfrm>
              <a:off x="1283588" y="5119474"/>
              <a:ext cx="1431024" cy="1170904"/>
              <a:chOff x="1283588" y="5119474"/>
              <a:chExt cx="1431024" cy="1170904"/>
            </a:xfrm>
          </p:grpSpPr>
          <p:sp>
            <p:nvSpPr>
              <p:cNvPr id="93" name="Овал 92"/>
              <p:cNvSpPr/>
              <p:nvPr/>
            </p:nvSpPr>
            <p:spPr>
              <a:xfrm>
                <a:off x="1283588" y="5861750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1200000"/>
                </a:lightRig>
              </a:scene3d>
              <a:sp3d extrusionH="381000">
                <a:bevelT w="63500" h="25400" prst="relaxedIns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1284720" y="5661950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1200000"/>
                </a:lightRig>
              </a:scene3d>
              <a:sp3d extrusionH="381000">
                <a:bevelT w="63500" h="25400" prst="relaxedIns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1284720" y="5462150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1200000"/>
                </a:lightRig>
              </a:scene3d>
              <a:sp3d extrusionH="381000">
                <a:bevelT w="63500" h="25400" prst="relaxedIns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1285852" y="5262350"/>
                <a:ext cx="1428760" cy="428628"/>
              </a:xfrm>
              <a:prstGeom prst="ellipse">
                <a:avLst/>
              </a:prstGeom>
              <a:scene3d>
                <a:camera prst="perspectiveAbove"/>
                <a:lightRig rig="threePt" dir="t">
                  <a:rot lat="0" lon="0" rev="1200000"/>
                </a:lightRig>
              </a:scene3d>
              <a:sp3d extrusionH="381000">
                <a:bevelT w="63500" h="25400" prst="relaxedInset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1285852" y="5119474"/>
                <a:ext cx="1428760" cy="428628"/>
              </a:xfrm>
              <a:prstGeom prst="ellipse">
                <a:avLst/>
              </a:prstGeom>
              <a:gradFill>
                <a:gsLst>
                  <a:gs pos="0">
                    <a:srgbClr val="CA3D3A"/>
                  </a:gs>
                  <a:gs pos="80000">
                    <a:srgbClr val="CD4643"/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  <a:scene3d>
                <a:camera prst="perspectiveAbove"/>
                <a:lightRig rig="threePt" dir="t">
                  <a:rot lat="0" lon="0" rev="12000000"/>
                </a:lightRig>
              </a:scene3d>
              <a:sp3d>
                <a:bevelT w="63500" h="254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effectLst>
                    <a:glow rad="101600">
                      <a:schemeClr val="accent5">
                        <a:lumMod val="50000"/>
                        <a:alpha val="60000"/>
                      </a:schemeClr>
                    </a:glow>
                  </a:effectLst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1533273" y="5131370"/>
                <a:ext cx="923279" cy="3313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i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  <a:reflection blurRad="6350" stA="60000" endA="900" endPos="58000" dir="5400000" sy="-100000" algn="bl" rotWithShape="0"/>
                    </a:effectLst>
                  </a:rPr>
                  <a:t>-Society</a:t>
                </a:r>
                <a:endParaRPr lang="ru-RU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60000" endA="900" endPos="58000" dir="5400000" sy="-100000" algn="bl" rotWithShape="0"/>
                  </a:effectLst>
                </a:endParaRPr>
              </a:p>
            </p:txBody>
          </p:sp>
        </p:grpSp>
        <p:sp>
          <p:nvSpPr>
            <p:cNvPr id="83" name="Прямоугольник 82"/>
            <p:cNvSpPr/>
            <p:nvPr/>
          </p:nvSpPr>
          <p:spPr>
            <a:xfrm>
              <a:off x="1285852" y="4148124"/>
              <a:ext cx="1428760" cy="6957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Высокоинтел-лектуальное</a:t>
              </a:r>
              <a:r>
                <a:rPr lang="ru-RU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общество</a:t>
              </a:r>
            </a:p>
          </p:txBody>
        </p:sp>
        <p:sp>
          <p:nvSpPr>
            <p:cNvPr id="84" name="Прямоугольник с двумя вырезанными противолежащими углами 83"/>
            <p:cNvSpPr/>
            <p:nvPr/>
          </p:nvSpPr>
          <p:spPr>
            <a:xfrm>
              <a:off x="2857488" y="4157894"/>
              <a:ext cx="1428760" cy="792000"/>
            </a:xfrm>
            <a:prstGeom prst="snip2DiagRect">
              <a:avLst/>
            </a:prstGeom>
            <a:scene3d>
              <a:camera prst="perspectiveAbove"/>
              <a:lightRig rig="threePt" dir="t">
                <a:rot lat="0" lon="0" rev="600000"/>
              </a:lightRig>
            </a:scene3d>
            <a:sp3d extrusionH="374650">
              <a:bevelT w="63500" h="25400" prst="relaxedInse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857488" y="4190534"/>
              <a:ext cx="1428760" cy="6957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Государ-ственное</a:t>
              </a:r>
              <a:r>
                <a:rPr lang="ru-RU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управление</a:t>
              </a:r>
            </a:p>
          </p:txBody>
        </p:sp>
        <p:sp>
          <p:nvSpPr>
            <p:cNvPr id="86" name="Прямоугольник с двумя вырезанными противолежащими углами 85"/>
            <p:cNvSpPr/>
            <p:nvPr/>
          </p:nvSpPr>
          <p:spPr>
            <a:xfrm>
              <a:off x="4429124" y="4157894"/>
              <a:ext cx="1428760" cy="792000"/>
            </a:xfrm>
            <a:prstGeom prst="snip2DiagRect">
              <a:avLst/>
            </a:prstGeom>
            <a:effectLst/>
            <a:scene3d>
              <a:camera prst="perspectiveAbove"/>
              <a:lightRig rig="threePt" dir="t">
                <a:rot lat="0" lon="0" rev="600000"/>
              </a:lightRig>
            </a:scene3d>
            <a:sp3d extrusionH="374650">
              <a:bevelT w="63500" h="25400" prst="relaxedInse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429124" y="4263102"/>
              <a:ext cx="1428760" cy="496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Экономика </a:t>
              </a:r>
            </a:p>
            <a:p>
              <a:pPr algn="ctr">
                <a:defRPr/>
              </a:pPr>
              <a:r>
                <a:rPr lang="ru-RU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бизнес</a:t>
              </a:r>
            </a:p>
          </p:txBody>
        </p:sp>
        <p:sp>
          <p:nvSpPr>
            <p:cNvPr id="88" name="Прямоугольник с двумя вырезанными противолежащими углами 87"/>
            <p:cNvSpPr/>
            <p:nvPr/>
          </p:nvSpPr>
          <p:spPr>
            <a:xfrm>
              <a:off x="6000760" y="4157894"/>
              <a:ext cx="1428760" cy="792000"/>
            </a:xfrm>
            <a:prstGeom prst="snip2DiagRect">
              <a:avLst/>
            </a:prstGeom>
            <a:scene3d>
              <a:camera prst="perspectiveAbove"/>
              <a:lightRig rig="threePt" dir="t">
                <a:rot lat="0" lon="0" rev="600000"/>
              </a:lightRig>
            </a:scene3d>
            <a:sp3d extrusionH="374650" prstMaterial="plastic"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000760" y="4263102"/>
              <a:ext cx="1428760" cy="496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</a:t>
              </a:r>
              <a:r>
                <a:rPr lang="ru-RU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-отрасль </a:t>
              </a:r>
            </a:p>
            <a:p>
              <a:pPr algn="ctr">
                <a:defRPr/>
              </a:pPr>
              <a:r>
                <a:rPr lang="ru-RU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индустрия</a:t>
              </a:r>
            </a:p>
          </p:txBody>
        </p:sp>
        <p:sp>
          <p:nvSpPr>
            <p:cNvPr id="90" name="Прямоугольник с двумя вырезанными противолежащими углами 89"/>
            <p:cNvSpPr/>
            <p:nvPr/>
          </p:nvSpPr>
          <p:spPr>
            <a:xfrm>
              <a:off x="7572396" y="4172408"/>
              <a:ext cx="1428760" cy="792000"/>
            </a:xfrm>
            <a:prstGeom prst="snip2DiagRect">
              <a:avLst/>
            </a:prstGeom>
            <a:scene3d>
              <a:camera prst="perspectiveAbove"/>
              <a:lightRig rig="threePt" dir="t">
                <a:rot lat="0" lon="0" rev="600000"/>
              </a:lightRig>
            </a:scene3d>
            <a:sp3d extrusionH="374650">
              <a:bevelT w="63500" h="25400"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572396" y="4190534"/>
              <a:ext cx="1428760" cy="6957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Кадры</a:t>
              </a:r>
            </a:p>
            <a:p>
              <a:pPr algn="ctr">
                <a:defRPr/>
              </a:pPr>
              <a:r>
                <a:rPr lang="ru-RU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 система 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56620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6902</TotalTime>
  <Words>938</Words>
  <Application>Microsoft Office PowerPoint</Application>
  <PresentationFormat>Экран (4:3)</PresentationFormat>
  <Paragraphs>279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Успехи стран-лидеров по развитию ИКТ</vt:lpstr>
      <vt:lpstr>Слайд 8</vt:lpstr>
      <vt:lpstr>Слайд 9</vt:lpstr>
      <vt:lpstr>Слайд 10</vt:lpstr>
      <vt:lpstr>Задача поставлена Президентом РФ</vt:lpstr>
      <vt:lpstr>Слайд 12</vt:lpstr>
      <vt:lpstr>Кластер в сфере информационных технологий  Республики Татарстан </vt:lpstr>
      <vt:lpstr>Образовательный кластер                       «Инфокоммуникации и связь»</vt:lpstr>
      <vt:lpstr>Слайд 15</vt:lpstr>
      <vt:lpstr>XXVII Всемирная летняя                    Универсиада 2013 года в г.Казани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kamil</cp:lastModifiedBy>
  <cp:revision>719</cp:revision>
  <cp:lastPrinted>2010-01-15T18:57:25Z</cp:lastPrinted>
  <dcterms:created xsi:type="dcterms:W3CDTF">2009-10-25T09:19:59Z</dcterms:created>
  <dcterms:modified xsi:type="dcterms:W3CDTF">2010-04-08T05:21:55Z</dcterms:modified>
</cp:coreProperties>
</file>